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9" r:id="rId2"/>
    <p:sldId id="290" r:id="rId3"/>
    <p:sldId id="285" r:id="rId4"/>
    <p:sldId id="292" r:id="rId5"/>
    <p:sldId id="294" r:id="rId6"/>
    <p:sldId id="295" r:id="rId7"/>
    <p:sldId id="293" r:id="rId8"/>
    <p:sldId id="277" r:id="rId9"/>
    <p:sldId id="291" r:id="rId10"/>
    <p:sldId id="284" r:id="rId11"/>
    <p:sldId id="283" r:id="rId12"/>
    <p:sldId id="282" r:id="rId13"/>
    <p:sldId id="280" r:id="rId14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305A"/>
    <a:srgbClr val="E0C5DE"/>
    <a:srgbClr val="FAEFE5"/>
    <a:srgbClr val="E5F5ED"/>
    <a:srgbClr val="F9E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4588" autoAdjust="0"/>
    <p:restoredTop sz="86429" autoAdjust="0"/>
  </p:normalViewPr>
  <p:slideViewPr>
    <p:cSldViewPr snapToGrid="0" showGuides="1">
      <p:cViewPr>
        <p:scale>
          <a:sx n="70" d="100"/>
          <a:sy n="70" d="100"/>
        </p:scale>
        <p:origin x="-2148" y="-1026"/>
      </p:cViewPr>
      <p:guideLst>
        <p:guide orient="horz" pos="454"/>
        <p:guide orient="horz" pos="114"/>
        <p:guide orient="horz" pos="569"/>
        <p:guide orient="horz" pos="1157"/>
        <p:guide orient="horz" pos="3743"/>
        <p:guide orient="horz" pos="3900"/>
        <p:guide orient="horz" pos="4016"/>
        <p:guide orient="horz" pos="4207"/>
        <p:guide orient="horz" pos="1111"/>
        <p:guide pos="114"/>
        <p:guide pos="496"/>
        <p:guide pos="1652"/>
        <p:guide pos="1402"/>
        <p:guide pos="2559"/>
        <p:guide pos="2808"/>
        <p:guide pos="3715"/>
        <p:guide pos="3964"/>
        <p:guide pos="4871"/>
        <p:guide pos="5121"/>
        <p:guide pos="6028"/>
        <p:guide pos="6278"/>
        <p:guide pos="7185"/>
        <p:guide pos="75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012" y="-120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latin typeface="Swedbank Sans Bold" panose="02020803050405020304" pitchFamily="18" charset="0"/>
              </a:defRPr>
            </a:pPr>
            <a:r>
              <a:rPr lang="et-EE" sz="1600" b="0" dirty="0">
                <a:latin typeface="Swedbank Sans Bold" panose="02020803050405020304" pitchFamily="18" charset="0"/>
              </a:rPr>
              <a:t>Põhjamaade töötleva tööstuse tootmismahu</a:t>
            </a:r>
            <a:r>
              <a:rPr lang="et-EE" sz="1600" b="0" baseline="0" dirty="0">
                <a:latin typeface="Swedbank Sans Bold" panose="02020803050405020304" pitchFamily="18" charset="0"/>
              </a:rPr>
              <a:t> kasv, </a:t>
            </a:r>
          </a:p>
          <a:p>
            <a:pPr>
              <a:defRPr sz="1600" b="0">
                <a:latin typeface="Swedbank Sans Bold" panose="02020803050405020304" pitchFamily="18" charset="0"/>
              </a:defRPr>
            </a:pPr>
            <a:r>
              <a:rPr lang="et-EE" sz="1100" b="0" baseline="0" dirty="0">
                <a:latin typeface="Swedbank Sans Regular" panose="02020503050405020304" pitchFamily="18" charset="0"/>
              </a:rPr>
              <a:t>3 k keskmine, %</a:t>
            </a:r>
            <a:endParaRPr lang="et-EE" sz="1100" b="0" dirty="0">
              <a:latin typeface="Swedbank Sans Regular" panose="02020503050405020304" pitchFamily="18" charset="0"/>
            </a:endParaRPr>
          </a:p>
        </c:rich>
      </c:tx>
      <c:layout>
        <c:manualLayout>
          <c:xMode val="edge"/>
          <c:yMode val="edge"/>
          <c:x val="0.21690288713910758"/>
          <c:y val="5.092592592592592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0335062452905046E-2"/>
          <c:y val="0.19981018017841859"/>
          <c:w val="0.85070941240621445"/>
          <c:h val="0.56777506630478991"/>
        </c:manualLayout>
      </c:layout>
      <c:barChart>
        <c:barDir val="col"/>
        <c:grouping val="clustered"/>
        <c:varyColors val="0"/>
        <c:ser>
          <c:idx val="7"/>
          <c:order val="7"/>
          <c:tx>
            <c:strRef>
              <c:f>tööstus!$A$58</c:f>
              <c:strCache>
                <c:ptCount val="1"/>
                <c:pt idx="0">
                  <c:v>Soome</c:v>
                </c:pt>
              </c:strCache>
            </c:strRef>
          </c:tx>
          <c:spPr>
            <a:solidFill>
              <a:schemeClr val="accent2"/>
            </a:solidFill>
            <a:ln w="31750">
              <a:noFill/>
            </a:ln>
          </c:spPr>
          <c:invertIfNegative val="0"/>
          <c:cat>
            <c:strRef>
              <c:f>tööstus!$B$50:$BL$50</c:f>
              <c:strCache>
                <c:ptCount val="61"/>
                <c:pt idx="0">
                  <c:v>2013M03</c:v>
                </c:pt>
                <c:pt idx="1">
                  <c:v>2013M04</c:v>
                </c:pt>
                <c:pt idx="2">
                  <c:v>2013M05</c:v>
                </c:pt>
                <c:pt idx="3">
                  <c:v>2013M06</c:v>
                </c:pt>
                <c:pt idx="4">
                  <c:v>2013M07</c:v>
                </c:pt>
                <c:pt idx="5">
                  <c:v>2013M08</c:v>
                </c:pt>
                <c:pt idx="6">
                  <c:v>2013M09</c:v>
                </c:pt>
                <c:pt idx="7">
                  <c:v>2013M10</c:v>
                </c:pt>
                <c:pt idx="8">
                  <c:v>2013M11</c:v>
                </c:pt>
                <c:pt idx="9">
                  <c:v>2013M12</c:v>
                </c:pt>
                <c:pt idx="10">
                  <c:v>2014M01</c:v>
                </c:pt>
                <c:pt idx="11">
                  <c:v>2014M02</c:v>
                </c:pt>
                <c:pt idx="12">
                  <c:v>2014M03</c:v>
                </c:pt>
                <c:pt idx="13">
                  <c:v>2014M04</c:v>
                </c:pt>
                <c:pt idx="14">
                  <c:v>2014M05</c:v>
                </c:pt>
                <c:pt idx="15">
                  <c:v>2014M06</c:v>
                </c:pt>
                <c:pt idx="16">
                  <c:v>2014M07</c:v>
                </c:pt>
                <c:pt idx="17">
                  <c:v>2014M08</c:v>
                </c:pt>
                <c:pt idx="18">
                  <c:v>2014M09</c:v>
                </c:pt>
                <c:pt idx="19">
                  <c:v>2014M10</c:v>
                </c:pt>
                <c:pt idx="20">
                  <c:v>2014M11</c:v>
                </c:pt>
                <c:pt idx="21">
                  <c:v>2014M12</c:v>
                </c:pt>
                <c:pt idx="22">
                  <c:v>2015M01</c:v>
                </c:pt>
                <c:pt idx="23">
                  <c:v>2015M02</c:v>
                </c:pt>
                <c:pt idx="24">
                  <c:v>2015M03</c:v>
                </c:pt>
                <c:pt idx="25">
                  <c:v>2015M04</c:v>
                </c:pt>
                <c:pt idx="26">
                  <c:v>2015M05</c:v>
                </c:pt>
                <c:pt idx="27">
                  <c:v>2015M06</c:v>
                </c:pt>
                <c:pt idx="28">
                  <c:v>2015M07</c:v>
                </c:pt>
                <c:pt idx="29">
                  <c:v>2015M08</c:v>
                </c:pt>
                <c:pt idx="30">
                  <c:v>2015M09</c:v>
                </c:pt>
                <c:pt idx="31">
                  <c:v>2015M10</c:v>
                </c:pt>
                <c:pt idx="32">
                  <c:v>2015M11</c:v>
                </c:pt>
                <c:pt idx="33">
                  <c:v>2015M12</c:v>
                </c:pt>
                <c:pt idx="34">
                  <c:v>2016M01</c:v>
                </c:pt>
                <c:pt idx="35">
                  <c:v>2016M02</c:v>
                </c:pt>
                <c:pt idx="36">
                  <c:v>2016M03</c:v>
                </c:pt>
                <c:pt idx="37">
                  <c:v>2016M04</c:v>
                </c:pt>
                <c:pt idx="38">
                  <c:v>2016M05</c:v>
                </c:pt>
                <c:pt idx="39">
                  <c:v>2016M06</c:v>
                </c:pt>
                <c:pt idx="40">
                  <c:v>2016M07</c:v>
                </c:pt>
                <c:pt idx="41">
                  <c:v>2016M08</c:v>
                </c:pt>
                <c:pt idx="42">
                  <c:v>2016M09</c:v>
                </c:pt>
                <c:pt idx="43">
                  <c:v>2016M10</c:v>
                </c:pt>
                <c:pt idx="44">
                  <c:v>2016M11</c:v>
                </c:pt>
                <c:pt idx="45">
                  <c:v>2016M12</c:v>
                </c:pt>
                <c:pt idx="46">
                  <c:v>2017M01</c:v>
                </c:pt>
                <c:pt idx="47">
                  <c:v>2017M02</c:v>
                </c:pt>
                <c:pt idx="48">
                  <c:v>2017M03</c:v>
                </c:pt>
                <c:pt idx="49">
                  <c:v>2017M04</c:v>
                </c:pt>
                <c:pt idx="50">
                  <c:v>2017M05</c:v>
                </c:pt>
                <c:pt idx="51">
                  <c:v>2017M06</c:v>
                </c:pt>
                <c:pt idx="52">
                  <c:v>2017M07</c:v>
                </c:pt>
                <c:pt idx="53">
                  <c:v>2017M08</c:v>
                </c:pt>
                <c:pt idx="54">
                  <c:v>2017M09</c:v>
                </c:pt>
                <c:pt idx="55">
                  <c:v>2017M10</c:v>
                </c:pt>
                <c:pt idx="56">
                  <c:v>2017M11</c:v>
                </c:pt>
                <c:pt idx="57">
                  <c:v>2017M12</c:v>
                </c:pt>
                <c:pt idx="58">
                  <c:v>2018M01</c:v>
                </c:pt>
                <c:pt idx="59">
                  <c:v>2018M02</c:v>
                </c:pt>
                <c:pt idx="60">
                  <c:v>2018M03</c:v>
                </c:pt>
              </c:strCache>
            </c:strRef>
          </c:cat>
          <c:val>
            <c:numRef>
              <c:f>tööstus!$B$58:$BL$58</c:f>
              <c:numCache>
                <c:formatCode>0.0</c:formatCode>
                <c:ptCount val="61"/>
                <c:pt idx="0">
                  <c:v>-3.7333333333333329</c:v>
                </c:pt>
                <c:pt idx="1">
                  <c:v>-4.8</c:v>
                </c:pt>
                <c:pt idx="2">
                  <c:v>-6.166666666666667</c:v>
                </c:pt>
                <c:pt idx="3">
                  <c:v>-6.2333333333333334</c:v>
                </c:pt>
                <c:pt idx="4">
                  <c:v>-5.3666666666666671</c:v>
                </c:pt>
                <c:pt idx="5">
                  <c:v>-3.8000000000000003</c:v>
                </c:pt>
                <c:pt idx="6">
                  <c:v>-3.2999999999999994</c:v>
                </c:pt>
                <c:pt idx="7">
                  <c:v>-2.3666666666666667</c:v>
                </c:pt>
                <c:pt idx="8">
                  <c:v>-1.5666666666666667</c:v>
                </c:pt>
                <c:pt idx="9">
                  <c:v>-1.7</c:v>
                </c:pt>
                <c:pt idx="10">
                  <c:v>-2.2000000000000002</c:v>
                </c:pt>
                <c:pt idx="11">
                  <c:v>-2.7333333333333338</c:v>
                </c:pt>
                <c:pt idx="12">
                  <c:v>-1.7333333333333334</c:v>
                </c:pt>
                <c:pt idx="13">
                  <c:v>3.3333333333333361E-2</c:v>
                </c:pt>
                <c:pt idx="14">
                  <c:v>0.43333333333333335</c:v>
                </c:pt>
                <c:pt idx="15">
                  <c:v>-0.3666666666666667</c:v>
                </c:pt>
                <c:pt idx="16">
                  <c:v>-1.3</c:v>
                </c:pt>
                <c:pt idx="17">
                  <c:v>-1.8333333333333333</c:v>
                </c:pt>
                <c:pt idx="18">
                  <c:v>-1.2666666666666666</c:v>
                </c:pt>
                <c:pt idx="19">
                  <c:v>-1.5</c:v>
                </c:pt>
                <c:pt idx="20">
                  <c:v>-2.3333333333333335</c:v>
                </c:pt>
                <c:pt idx="21">
                  <c:v>-2.8333333333333335</c:v>
                </c:pt>
                <c:pt idx="22">
                  <c:v>-3.1999999999999997</c:v>
                </c:pt>
                <c:pt idx="23">
                  <c:v>-2.7000000000000006</c:v>
                </c:pt>
                <c:pt idx="24">
                  <c:v>-2.3333333333333335</c:v>
                </c:pt>
                <c:pt idx="25">
                  <c:v>-2.0333333333333332</c:v>
                </c:pt>
                <c:pt idx="26">
                  <c:v>-2.0666666666666669</c:v>
                </c:pt>
                <c:pt idx="27">
                  <c:v>-0.80000000000000016</c:v>
                </c:pt>
                <c:pt idx="28">
                  <c:v>-0.1666666666666666</c:v>
                </c:pt>
                <c:pt idx="29">
                  <c:v>-0.10000000000000009</c:v>
                </c:pt>
                <c:pt idx="30">
                  <c:v>-0.40000000000000008</c:v>
                </c:pt>
                <c:pt idx="31">
                  <c:v>-1.2333333333333334</c:v>
                </c:pt>
                <c:pt idx="32">
                  <c:v>-1.2333333333333334</c:v>
                </c:pt>
                <c:pt idx="33">
                  <c:v>-0.9666666666666669</c:v>
                </c:pt>
                <c:pt idx="34">
                  <c:v>0.53333333333333321</c:v>
                </c:pt>
                <c:pt idx="35">
                  <c:v>2.4999999999999996</c:v>
                </c:pt>
                <c:pt idx="36">
                  <c:v>1.7999999999999998</c:v>
                </c:pt>
                <c:pt idx="37">
                  <c:v>2.4333333333333331</c:v>
                </c:pt>
                <c:pt idx="38">
                  <c:v>2.2666666666666666</c:v>
                </c:pt>
                <c:pt idx="39">
                  <c:v>3.6</c:v>
                </c:pt>
                <c:pt idx="40">
                  <c:v>5.0666666666666664</c:v>
                </c:pt>
                <c:pt idx="41">
                  <c:v>5.0999999999999996</c:v>
                </c:pt>
                <c:pt idx="42">
                  <c:v>5.8</c:v>
                </c:pt>
                <c:pt idx="43">
                  <c:v>5.6000000000000005</c:v>
                </c:pt>
                <c:pt idx="44">
                  <c:v>6.5666666666666664</c:v>
                </c:pt>
                <c:pt idx="45">
                  <c:v>5.833333333333333</c:v>
                </c:pt>
                <c:pt idx="46">
                  <c:v>6.3</c:v>
                </c:pt>
                <c:pt idx="47">
                  <c:v>6.333333333333333</c:v>
                </c:pt>
                <c:pt idx="48">
                  <c:v>7.1000000000000005</c:v>
                </c:pt>
                <c:pt idx="49">
                  <c:v>4.4333333333333336</c:v>
                </c:pt>
                <c:pt idx="50">
                  <c:v>4.5</c:v>
                </c:pt>
                <c:pt idx="51">
                  <c:v>4.0666666666666664</c:v>
                </c:pt>
                <c:pt idx="52">
                  <c:v>3.8666666666666671</c:v>
                </c:pt>
                <c:pt idx="53">
                  <c:v>3.8000000000000003</c:v>
                </c:pt>
                <c:pt idx="54">
                  <c:v>3.2333333333333329</c:v>
                </c:pt>
                <c:pt idx="55">
                  <c:v>3.5666666666666669</c:v>
                </c:pt>
                <c:pt idx="56">
                  <c:v>3.6666666666666665</c:v>
                </c:pt>
                <c:pt idx="57">
                  <c:v>5.9333333333333336</c:v>
                </c:pt>
                <c:pt idx="58">
                  <c:v>7.333333333333333</c:v>
                </c:pt>
                <c:pt idx="59">
                  <c:v>5.9333333333333336</c:v>
                </c:pt>
                <c:pt idx="60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axId val="155884928"/>
        <c:axId val="155899008"/>
      </c:barChart>
      <c:lineChart>
        <c:grouping val="standard"/>
        <c:varyColors val="0"/>
        <c:ser>
          <c:idx val="0"/>
          <c:order val="0"/>
          <c:tx>
            <c:strRef>
              <c:f>tööstus!$A$51</c:f>
              <c:strCache>
                <c:ptCount val="1"/>
                <c:pt idx="0">
                  <c:v>Denmark</c:v>
                </c:pt>
              </c:strCache>
            </c:strRef>
          </c:tx>
          <c:cat>
            <c:strRef>
              <c:f>tööstus!$B$50:$BL$50</c:f>
              <c:strCache>
                <c:ptCount val="61"/>
                <c:pt idx="0">
                  <c:v>2013M03</c:v>
                </c:pt>
                <c:pt idx="1">
                  <c:v>2013M04</c:v>
                </c:pt>
                <c:pt idx="2">
                  <c:v>2013M05</c:v>
                </c:pt>
                <c:pt idx="3">
                  <c:v>2013M06</c:v>
                </c:pt>
                <c:pt idx="4">
                  <c:v>2013M07</c:v>
                </c:pt>
                <c:pt idx="5">
                  <c:v>2013M08</c:v>
                </c:pt>
                <c:pt idx="6">
                  <c:v>2013M09</c:v>
                </c:pt>
                <c:pt idx="7">
                  <c:v>2013M10</c:v>
                </c:pt>
                <c:pt idx="8">
                  <c:v>2013M11</c:v>
                </c:pt>
                <c:pt idx="9">
                  <c:v>2013M12</c:v>
                </c:pt>
                <c:pt idx="10">
                  <c:v>2014M01</c:v>
                </c:pt>
                <c:pt idx="11">
                  <c:v>2014M02</c:v>
                </c:pt>
                <c:pt idx="12">
                  <c:v>2014M03</c:v>
                </c:pt>
                <c:pt idx="13">
                  <c:v>2014M04</c:v>
                </c:pt>
                <c:pt idx="14">
                  <c:v>2014M05</c:v>
                </c:pt>
                <c:pt idx="15">
                  <c:v>2014M06</c:v>
                </c:pt>
                <c:pt idx="16">
                  <c:v>2014M07</c:v>
                </c:pt>
                <c:pt idx="17">
                  <c:v>2014M08</c:v>
                </c:pt>
                <c:pt idx="18">
                  <c:v>2014M09</c:v>
                </c:pt>
                <c:pt idx="19">
                  <c:v>2014M10</c:v>
                </c:pt>
                <c:pt idx="20">
                  <c:v>2014M11</c:v>
                </c:pt>
                <c:pt idx="21">
                  <c:v>2014M12</c:v>
                </c:pt>
                <c:pt idx="22">
                  <c:v>2015M01</c:v>
                </c:pt>
                <c:pt idx="23">
                  <c:v>2015M02</c:v>
                </c:pt>
                <c:pt idx="24">
                  <c:v>2015M03</c:v>
                </c:pt>
                <c:pt idx="25">
                  <c:v>2015M04</c:v>
                </c:pt>
                <c:pt idx="26">
                  <c:v>2015M05</c:v>
                </c:pt>
                <c:pt idx="27">
                  <c:v>2015M06</c:v>
                </c:pt>
                <c:pt idx="28">
                  <c:v>2015M07</c:v>
                </c:pt>
                <c:pt idx="29">
                  <c:v>2015M08</c:v>
                </c:pt>
                <c:pt idx="30">
                  <c:v>2015M09</c:v>
                </c:pt>
                <c:pt idx="31">
                  <c:v>2015M10</c:v>
                </c:pt>
                <c:pt idx="32">
                  <c:v>2015M11</c:v>
                </c:pt>
                <c:pt idx="33">
                  <c:v>2015M12</c:v>
                </c:pt>
                <c:pt idx="34">
                  <c:v>2016M01</c:v>
                </c:pt>
                <c:pt idx="35">
                  <c:v>2016M02</c:v>
                </c:pt>
                <c:pt idx="36">
                  <c:v>2016M03</c:v>
                </c:pt>
                <c:pt idx="37">
                  <c:v>2016M04</c:v>
                </c:pt>
                <c:pt idx="38">
                  <c:v>2016M05</c:v>
                </c:pt>
                <c:pt idx="39">
                  <c:v>2016M06</c:v>
                </c:pt>
                <c:pt idx="40">
                  <c:v>2016M07</c:v>
                </c:pt>
                <c:pt idx="41">
                  <c:v>2016M08</c:v>
                </c:pt>
                <c:pt idx="42">
                  <c:v>2016M09</c:v>
                </c:pt>
                <c:pt idx="43">
                  <c:v>2016M10</c:v>
                </c:pt>
                <c:pt idx="44">
                  <c:v>2016M11</c:v>
                </c:pt>
                <c:pt idx="45">
                  <c:v>2016M12</c:v>
                </c:pt>
                <c:pt idx="46">
                  <c:v>2017M01</c:v>
                </c:pt>
                <c:pt idx="47">
                  <c:v>2017M02</c:v>
                </c:pt>
                <c:pt idx="48">
                  <c:v>2017M03</c:v>
                </c:pt>
                <c:pt idx="49">
                  <c:v>2017M04</c:v>
                </c:pt>
                <c:pt idx="50">
                  <c:v>2017M05</c:v>
                </c:pt>
                <c:pt idx="51">
                  <c:v>2017M06</c:v>
                </c:pt>
                <c:pt idx="52">
                  <c:v>2017M07</c:v>
                </c:pt>
                <c:pt idx="53">
                  <c:v>2017M08</c:v>
                </c:pt>
                <c:pt idx="54">
                  <c:v>2017M09</c:v>
                </c:pt>
                <c:pt idx="55">
                  <c:v>2017M10</c:v>
                </c:pt>
                <c:pt idx="56">
                  <c:v>2017M11</c:v>
                </c:pt>
                <c:pt idx="57">
                  <c:v>2017M12</c:v>
                </c:pt>
                <c:pt idx="58">
                  <c:v>2018M01</c:v>
                </c:pt>
                <c:pt idx="59">
                  <c:v>2018M02</c:v>
                </c:pt>
                <c:pt idx="60">
                  <c:v>2018M03</c:v>
                </c:pt>
              </c:strCache>
            </c:strRef>
          </c:cat>
          <c:val>
            <c:numRef>
              <c:f>tööstus!$B$51:$BL$51</c:f>
            </c:numRef>
          </c:val>
          <c:smooth val="0"/>
        </c:ser>
        <c:ser>
          <c:idx val="1"/>
          <c:order val="1"/>
          <c:tx>
            <c:strRef>
              <c:f>tööstus!$A$52</c:f>
              <c:strCache>
                <c:ptCount val="1"/>
                <c:pt idx="0">
                  <c:v>Finland</c:v>
                </c:pt>
              </c:strCache>
            </c:strRef>
          </c:tx>
          <c:cat>
            <c:strRef>
              <c:f>tööstus!$B$50:$BL$50</c:f>
              <c:strCache>
                <c:ptCount val="61"/>
                <c:pt idx="0">
                  <c:v>2013M03</c:v>
                </c:pt>
                <c:pt idx="1">
                  <c:v>2013M04</c:v>
                </c:pt>
                <c:pt idx="2">
                  <c:v>2013M05</c:v>
                </c:pt>
                <c:pt idx="3">
                  <c:v>2013M06</c:v>
                </c:pt>
                <c:pt idx="4">
                  <c:v>2013M07</c:v>
                </c:pt>
                <c:pt idx="5">
                  <c:v>2013M08</c:v>
                </c:pt>
                <c:pt idx="6">
                  <c:v>2013M09</c:v>
                </c:pt>
                <c:pt idx="7">
                  <c:v>2013M10</c:v>
                </c:pt>
                <c:pt idx="8">
                  <c:v>2013M11</c:v>
                </c:pt>
                <c:pt idx="9">
                  <c:v>2013M12</c:v>
                </c:pt>
                <c:pt idx="10">
                  <c:v>2014M01</c:v>
                </c:pt>
                <c:pt idx="11">
                  <c:v>2014M02</c:v>
                </c:pt>
                <c:pt idx="12">
                  <c:v>2014M03</c:v>
                </c:pt>
                <c:pt idx="13">
                  <c:v>2014M04</c:v>
                </c:pt>
                <c:pt idx="14">
                  <c:v>2014M05</c:v>
                </c:pt>
                <c:pt idx="15">
                  <c:v>2014M06</c:v>
                </c:pt>
                <c:pt idx="16">
                  <c:v>2014M07</c:v>
                </c:pt>
                <c:pt idx="17">
                  <c:v>2014M08</c:v>
                </c:pt>
                <c:pt idx="18">
                  <c:v>2014M09</c:v>
                </c:pt>
                <c:pt idx="19">
                  <c:v>2014M10</c:v>
                </c:pt>
                <c:pt idx="20">
                  <c:v>2014M11</c:v>
                </c:pt>
                <c:pt idx="21">
                  <c:v>2014M12</c:v>
                </c:pt>
                <c:pt idx="22">
                  <c:v>2015M01</c:v>
                </c:pt>
                <c:pt idx="23">
                  <c:v>2015M02</c:v>
                </c:pt>
                <c:pt idx="24">
                  <c:v>2015M03</c:v>
                </c:pt>
                <c:pt idx="25">
                  <c:v>2015M04</c:v>
                </c:pt>
                <c:pt idx="26">
                  <c:v>2015M05</c:v>
                </c:pt>
                <c:pt idx="27">
                  <c:v>2015M06</c:v>
                </c:pt>
                <c:pt idx="28">
                  <c:v>2015M07</c:v>
                </c:pt>
                <c:pt idx="29">
                  <c:v>2015M08</c:v>
                </c:pt>
                <c:pt idx="30">
                  <c:v>2015M09</c:v>
                </c:pt>
                <c:pt idx="31">
                  <c:v>2015M10</c:v>
                </c:pt>
                <c:pt idx="32">
                  <c:v>2015M11</c:v>
                </c:pt>
                <c:pt idx="33">
                  <c:v>2015M12</c:v>
                </c:pt>
                <c:pt idx="34">
                  <c:v>2016M01</c:v>
                </c:pt>
                <c:pt idx="35">
                  <c:v>2016M02</c:v>
                </c:pt>
                <c:pt idx="36">
                  <c:v>2016M03</c:v>
                </c:pt>
                <c:pt idx="37">
                  <c:v>2016M04</c:v>
                </c:pt>
                <c:pt idx="38">
                  <c:v>2016M05</c:v>
                </c:pt>
                <c:pt idx="39">
                  <c:v>2016M06</c:v>
                </c:pt>
                <c:pt idx="40">
                  <c:v>2016M07</c:v>
                </c:pt>
                <c:pt idx="41">
                  <c:v>2016M08</c:v>
                </c:pt>
                <c:pt idx="42">
                  <c:v>2016M09</c:v>
                </c:pt>
                <c:pt idx="43">
                  <c:v>2016M10</c:v>
                </c:pt>
                <c:pt idx="44">
                  <c:v>2016M11</c:v>
                </c:pt>
                <c:pt idx="45">
                  <c:v>2016M12</c:v>
                </c:pt>
                <c:pt idx="46">
                  <c:v>2017M01</c:v>
                </c:pt>
                <c:pt idx="47">
                  <c:v>2017M02</c:v>
                </c:pt>
                <c:pt idx="48">
                  <c:v>2017M03</c:v>
                </c:pt>
                <c:pt idx="49">
                  <c:v>2017M04</c:v>
                </c:pt>
                <c:pt idx="50">
                  <c:v>2017M05</c:v>
                </c:pt>
                <c:pt idx="51">
                  <c:v>2017M06</c:v>
                </c:pt>
                <c:pt idx="52">
                  <c:v>2017M07</c:v>
                </c:pt>
                <c:pt idx="53">
                  <c:v>2017M08</c:v>
                </c:pt>
                <c:pt idx="54">
                  <c:v>2017M09</c:v>
                </c:pt>
                <c:pt idx="55">
                  <c:v>2017M10</c:v>
                </c:pt>
                <c:pt idx="56">
                  <c:v>2017M11</c:v>
                </c:pt>
                <c:pt idx="57">
                  <c:v>2017M12</c:v>
                </c:pt>
                <c:pt idx="58">
                  <c:v>2018M01</c:v>
                </c:pt>
                <c:pt idx="59">
                  <c:v>2018M02</c:v>
                </c:pt>
                <c:pt idx="60">
                  <c:v>2018M03</c:v>
                </c:pt>
              </c:strCache>
            </c:strRef>
          </c:cat>
          <c:val>
            <c:numRef>
              <c:f>tööstus!$B$52:$BL$52</c:f>
            </c:numRef>
          </c:val>
          <c:smooth val="0"/>
        </c:ser>
        <c:ser>
          <c:idx val="2"/>
          <c:order val="2"/>
          <c:tx>
            <c:strRef>
              <c:f>tööstus!$A$53</c:f>
              <c:strCache>
                <c:ptCount val="1"/>
                <c:pt idx="0">
                  <c:v>Sweden</c:v>
                </c:pt>
              </c:strCache>
            </c:strRef>
          </c:tx>
          <c:cat>
            <c:strRef>
              <c:f>tööstus!$B$50:$BL$50</c:f>
              <c:strCache>
                <c:ptCount val="61"/>
                <c:pt idx="0">
                  <c:v>2013M03</c:v>
                </c:pt>
                <c:pt idx="1">
                  <c:v>2013M04</c:v>
                </c:pt>
                <c:pt idx="2">
                  <c:v>2013M05</c:v>
                </c:pt>
                <c:pt idx="3">
                  <c:v>2013M06</c:v>
                </c:pt>
                <c:pt idx="4">
                  <c:v>2013M07</c:v>
                </c:pt>
                <c:pt idx="5">
                  <c:v>2013M08</c:v>
                </c:pt>
                <c:pt idx="6">
                  <c:v>2013M09</c:v>
                </c:pt>
                <c:pt idx="7">
                  <c:v>2013M10</c:v>
                </c:pt>
                <c:pt idx="8">
                  <c:v>2013M11</c:v>
                </c:pt>
                <c:pt idx="9">
                  <c:v>2013M12</c:v>
                </c:pt>
                <c:pt idx="10">
                  <c:v>2014M01</c:v>
                </c:pt>
                <c:pt idx="11">
                  <c:v>2014M02</c:v>
                </c:pt>
                <c:pt idx="12">
                  <c:v>2014M03</c:v>
                </c:pt>
                <c:pt idx="13">
                  <c:v>2014M04</c:v>
                </c:pt>
                <c:pt idx="14">
                  <c:v>2014M05</c:v>
                </c:pt>
                <c:pt idx="15">
                  <c:v>2014M06</c:v>
                </c:pt>
                <c:pt idx="16">
                  <c:v>2014M07</c:v>
                </c:pt>
                <c:pt idx="17">
                  <c:v>2014M08</c:v>
                </c:pt>
                <c:pt idx="18">
                  <c:v>2014M09</c:v>
                </c:pt>
                <c:pt idx="19">
                  <c:v>2014M10</c:v>
                </c:pt>
                <c:pt idx="20">
                  <c:v>2014M11</c:v>
                </c:pt>
                <c:pt idx="21">
                  <c:v>2014M12</c:v>
                </c:pt>
                <c:pt idx="22">
                  <c:v>2015M01</c:v>
                </c:pt>
                <c:pt idx="23">
                  <c:v>2015M02</c:v>
                </c:pt>
                <c:pt idx="24">
                  <c:v>2015M03</c:v>
                </c:pt>
                <c:pt idx="25">
                  <c:v>2015M04</c:v>
                </c:pt>
                <c:pt idx="26">
                  <c:v>2015M05</c:v>
                </c:pt>
                <c:pt idx="27">
                  <c:v>2015M06</c:v>
                </c:pt>
                <c:pt idx="28">
                  <c:v>2015M07</c:v>
                </c:pt>
                <c:pt idx="29">
                  <c:v>2015M08</c:v>
                </c:pt>
                <c:pt idx="30">
                  <c:v>2015M09</c:v>
                </c:pt>
                <c:pt idx="31">
                  <c:v>2015M10</c:v>
                </c:pt>
                <c:pt idx="32">
                  <c:v>2015M11</c:v>
                </c:pt>
                <c:pt idx="33">
                  <c:v>2015M12</c:v>
                </c:pt>
                <c:pt idx="34">
                  <c:v>2016M01</c:v>
                </c:pt>
                <c:pt idx="35">
                  <c:v>2016M02</c:v>
                </c:pt>
                <c:pt idx="36">
                  <c:v>2016M03</c:v>
                </c:pt>
                <c:pt idx="37">
                  <c:v>2016M04</c:v>
                </c:pt>
                <c:pt idx="38">
                  <c:v>2016M05</c:v>
                </c:pt>
                <c:pt idx="39">
                  <c:v>2016M06</c:v>
                </c:pt>
                <c:pt idx="40">
                  <c:v>2016M07</c:v>
                </c:pt>
                <c:pt idx="41">
                  <c:v>2016M08</c:v>
                </c:pt>
                <c:pt idx="42">
                  <c:v>2016M09</c:v>
                </c:pt>
                <c:pt idx="43">
                  <c:v>2016M10</c:v>
                </c:pt>
                <c:pt idx="44">
                  <c:v>2016M11</c:v>
                </c:pt>
                <c:pt idx="45">
                  <c:v>2016M12</c:v>
                </c:pt>
                <c:pt idx="46">
                  <c:v>2017M01</c:v>
                </c:pt>
                <c:pt idx="47">
                  <c:v>2017M02</c:v>
                </c:pt>
                <c:pt idx="48">
                  <c:v>2017M03</c:v>
                </c:pt>
                <c:pt idx="49">
                  <c:v>2017M04</c:v>
                </c:pt>
                <c:pt idx="50">
                  <c:v>2017M05</c:v>
                </c:pt>
                <c:pt idx="51">
                  <c:v>2017M06</c:v>
                </c:pt>
                <c:pt idx="52">
                  <c:v>2017M07</c:v>
                </c:pt>
                <c:pt idx="53">
                  <c:v>2017M08</c:v>
                </c:pt>
                <c:pt idx="54">
                  <c:v>2017M09</c:v>
                </c:pt>
                <c:pt idx="55">
                  <c:v>2017M10</c:v>
                </c:pt>
                <c:pt idx="56">
                  <c:v>2017M11</c:v>
                </c:pt>
                <c:pt idx="57">
                  <c:v>2017M12</c:v>
                </c:pt>
                <c:pt idx="58">
                  <c:v>2018M01</c:v>
                </c:pt>
                <c:pt idx="59">
                  <c:v>2018M02</c:v>
                </c:pt>
                <c:pt idx="60">
                  <c:v>2018M03</c:v>
                </c:pt>
              </c:strCache>
            </c:strRef>
          </c:cat>
          <c:val>
            <c:numRef>
              <c:f>tööstus!$B$53:$BL$53</c:f>
            </c:numRef>
          </c:val>
          <c:smooth val="0"/>
        </c:ser>
        <c:ser>
          <c:idx val="3"/>
          <c:order val="3"/>
          <c:tx>
            <c:strRef>
              <c:f>tööstus!$A$54</c:f>
              <c:strCache>
                <c:ptCount val="1"/>
                <c:pt idx="0">
                  <c:v>Norway</c:v>
                </c:pt>
              </c:strCache>
            </c:strRef>
          </c:tx>
          <c:cat>
            <c:strRef>
              <c:f>tööstus!$B$50:$BL$50</c:f>
              <c:strCache>
                <c:ptCount val="61"/>
                <c:pt idx="0">
                  <c:v>2013M03</c:v>
                </c:pt>
                <c:pt idx="1">
                  <c:v>2013M04</c:v>
                </c:pt>
                <c:pt idx="2">
                  <c:v>2013M05</c:v>
                </c:pt>
                <c:pt idx="3">
                  <c:v>2013M06</c:v>
                </c:pt>
                <c:pt idx="4">
                  <c:v>2013M07</c:v>
                </c:pt>
                <c:pt idx="5">
                  <c:v>2013M08</c:v>
                </c:pt>
                <c:pt idx="6">
                  <c:v>2013M09</c:v>
                </c:pt>
                <c:pt idx="7">
                  <c:v>2013M10</c:v>
                </c:pt>
                <c:pt idx="8">
                  <c:v>2013M11</c:v>
                </c:pt>
                <c:pt idx="9">
                  <c:v>2013M12</c:v>
                </c:pt>
                <c:pt idx="10">
                  <c:v>2014M01</c:v>
                </c:pt>
                <c:pt idx="11">
                  <c:v>2014M02</c:v>
                </c:pt>
                <c:pt idx="12">
                  <c:v>2014M03</c:v>
                </c:pt>
                <c:pt idx="13">
                  <c:v>2014M04</c:v>
                </c:pt>
                <c:pt idx="14">
                  <c:v>2014M05</c:v>
                </c:pt>
                <c:pt idx="15">
                  <c:v>2014M06</c:v>
                </c:pt>
                <c:pt idx="16">
                  <c:v>2014M07</c:v>
                </c:pt>
                <c:pt idx="17">
                  <c:v>2014M08</c:v>
                </c:pt>
                <c:pt idx="18">
                  <c:v>2014M09</c:v>
                </c:pt>
                <c:pt idx="19">
                  <c:v>2014M10</c:v>
                </c:pt>
                <c:pt idx="20">
                  <c:v>2014M11</c:v>
                </c:pt>
                <c:pt idx="21">
                  <c:v>2014M12</c:v>
                </c:pt>
                <c:pt idx="22">
                  <c:v>2015M01</c:v>
                </c:pt>
                <c:pt idx="23">
                  <c:v>2015M02</c:v>
                </c:pt>
                <c:pt idx="24">
                  <c:v>2015M03</c:v>
                </c:pt>
                <c:pt idx="25">
                  <c:v>2015M04</c:v>
                </c:pt>
                <c:pt idx="26">
                  <c:v>2015M05</c:v>
                </c:pt>
                <c:pt idx="27">
                  <c:v>2015M06</c:v>
                </c:pt>
                <c:pt idx="28">
                  <c:v>2015M07</c:v>
                </c:pt>
                <c:pt idx="29">
                  <c:v>2015M08</c:v>
                </c:pt>
                <c:pt idx="30">
                  <c:v>2015M09</c:v>
                </c:pt>
                <c:pt idx="31">
                  <c:v>2015M10</c:v>
                </c:pt>
                <c:pt idx="32">
                  <c:v>2015M11</c:v>
                </c:pt>
                <c:pt idx="33">
                  <c:v>2015M12</c:v>
                </c:pt>
                <c:pt idx="34">
                  <c:v>2016M01</c:v>
                </c:pt>
                <c:pt idx="35">
                  <c:v>2016M02</c:v>
                </c:pt>
                <c:pt idx="36">
                  <c:v>2016M03</c:v>
                </c:pt>
                <c:pt idx="37">
                  <c:v>2016M04</c:v>
                </c:pt>
                <c:pt idx="38">
                  <c:v>2016M05</c:v>
                </c:pt>
                <c:pt idx="39">
                  <c:v>2016M06</c:v>
                </c:pt>
                <c:pt idx="40">
                  <c:v>2016M07</c:v>
                </c:pt>
                <c:pt idx="41">
                  <c:v>2016M08</c:v>
                </c:pt>
                <c:pt idx="42">
                  <c:v>2016M09</c:v>
                </c:pt>
                <c:pt idx="43">
                  <c:v>2016M10</c:v>
                </c:pt>
                <c:pt idx="44">
                  <c:v>2016M11</c:v>
                </c:pt>
                <c:pt idx="45">
                  <c:v>2016M12</c:v>
                </c:pt>
                <c:pt idx="46">
                  <c:v>2017M01</c:v>
                </c:pt>
                <c:pt idx="47">
                  <c:v>2017M02</c:v>
                </c:pt>
                <c:pt idx="48">
                  <c:v>2017M03</c:v>
                </c:pt>
                <c:pt idx="49">
                  <c:v>2017M04</c:v>
                </c:pt>
                <c:pt idx="50">
                  <c:v>2017M05</c:v>
                </c:pt>
                <c:pt idx="51">
                  <c:v>2017M06</c:v>
                </c:pt>
                <c:pt idx="52">
                  <c:v>2017M07</c:v>
                </c:pt>
                <c:pt idx="53">
                  <c:v>2017M08</c:v>
                </c:pt>
                <c:pt idx="54">
                  <c:v>2017M09</c:v>
                </c:pt>
                <c:pt idx="55">
                  <c:v>2017M10</c:v>
                </c:pt>
                <c:pt idx="56">
                  <c:v>2017M11</c:v>
                </c:pt>
                <c:pt idx="57">
                  <c:v>2017M12</c:v>
                </c:pt>
                <c:pt idx="58">
                  <c:v>2018M01</c:v>
                </c:pt>
                <c:pt idx="59">
                  <c:v>2018M02</c:v>
                </c:pt>
                <c:pt idx="60">
                  <c:v>2018M03</c:v>
                </c:pt>
              </c:strCache>
            </c:strRef>
          </c:cat>
          <c:val>
            <c:numRef>
              <c:f>tööstus!$B$54:$BL$54</c:f>
            </c:numRef>
          </c:val>
          <c:smooth val="0"/>
        </c:ser>
        <c:ser>
          <c:idx val="4"/>
          <c:order val="4"/>
          <c:tx>
            <c:strRef>
              <c:f>tööstus!$A$55</c:f>
              <c:strCache>
                <c:ptCount val="1"/>
              </c:strCache>
            </c:strRef>
          </c:tx>
          <c:cat>
            <c:strRef>
              <c:f>tööstus!$B$50:$BL$50</c:f>
              <c:strCache>
                <c:ptCount val="61"/>
                <c:pt idx="0">
                  <c:v>2013M03</c:v>
                </c:pt>
                <c:pt idx="1">
                  <c:v>2013M04</c:v>
                </c:pt>
                <c:pt idx="2">
                  <c:v>2013M05</c:v>
                </c:pt>
                <c:pt idx="3">
                  <c:v>2013M06</c:v>
                </c:pt>
                <c:pt idx="4">
                  <c:v>2013M07</c:v>
                </c:pt>
                <c:pt idx="5">
                  <c:v>2013M08</c:v>
                </c:pt>
                <c:pt idx="6">
                  <c:v>2013M09</c:v>
                </c:pt>
                <c:pt idx="7">
                  <c:v>2013M10</c:v>
                </c:pt>
                <c:pt idx="8">
                  <c:v>2013M11</c:v>
                </c:pt>
                <c:pt idx="9">
                  <c:v>2013M12</c:v>
                </c:pt>
                <c:pt idx="10">
                  <c:v>2014M01</c:v>
                </c:pt>
                <c:pt idx="11">
                  <c:v>2014M02</c:v>
                </c:pt>
                <c:pt idx="12">
                  <c:v>2014M03</c:v>
                </c:pt>
                <c:pt idx="13">
                  <c:v>2014M04</c:v>
                </c:pt>
                <c:pt idx="14">
                  <c:v>2014M05</c:v>
                </c:pt>
                <c:pt idx="15">
                  <c:v>2014M06</c:v>
                </c:pt>
                <c:pt idx="16">
                  <c:v>2014M07</c:v>
                </c:pt>
                <c:pt idx="17">
                  <c:v>2014M08</c:v>
                </c:pt>
                <c:pt idx="18">
                  <c:v>2014M09</c:v>
                </c:pt>
                <c:pt idx="19">
                  <c:v>2014M10</c:v>
                </c:pt>
                <c:pt idx="20">
                  <c:v>2014M11</c:v>
                </c:pt>
                <c:pt idx="21">
                  <c:v>2014M12</c:v>
                </c:pt>
                <c:pt idx="22">
                  <c:v>2015M01</c:v>
                </c:pt>
                <c:pt idx="23">
                  <c:v>2015M02</c:v>
                </c:pt>
                <c:pt idx="24">
                  <c:v>2015M03</c:v>
                </c:pt>
                <c:pt idx="25">
                  <c:v>2015M04</c:v>
                </c:pt>
                <c:pt idx="26">
                  <c:v>2015M05</c:v>
                </c:pt>
                <c:pt idx="27">
                  <c:v>2015M06</c:v>
                </c:pt>
                <c:pt idx="28">
                  <c:v>2015M07</c:v>
                </c:pt>
                <c:pt idx="29">
                  <c:v>2015M08</c:v>
                </c:pt>
                <c:pt idx="30">
                  <c:v>2015M09</c:v>
                </c:pt>
                <c:pt idx="31">
                  <c:v>2015M10</c:v>
                </c:pt>
                <c:pt idx="32">
                  <c:v>2015M11</c:v>
                </c:pt>
                <c:pt idx="33">
                  <c:v>2015M12</c:v>
                </c:pt>
                <c:pt idx="34">
                  <c:v>2016M01</c:v>
                </c:pt>
                <c:pt idx="35">
                  <c:v>2016M02</c:v>
                </c:pt>
                <c:pt idx="36">
                  <c:v>2016M03</c:v>
                </c:pt>
                <c:pt idx="37">
                  <c:v>2016M04</c:v>
                </c:pt>
                <c:pt idx="38">
                  <c:v>2016M05</c:v>
                </c:pt>
                <c:pt idx="39">
                  <c:v>2016M06</c:v>
                </c:pt>
                <c:pt idx="40">
                  <c:v>2016M07</c:v>
                </c:pt>
                <c:pt idx="41">
                  <c:v>2016M08</c:v>
                </c:pt>
                <c:pt idx="42">
                  <c:v>2016M09</c:v>
                </c:pt>
                <c:pt idx="43">
                  <c:v>2016M10</c:v>
                </c:pt>
                <c:pt idx="44">
                  <c:v>2016M11</c:v>
                </c:pt>
                <c:pt idx="45">
                  <c:v>2016M12</c:v>
                </c:pt>
                <c:pt idx="46">
                  <c:v>2017M01</c:v>
                </c:pt>
                <c:pt idx="47">
                  <c:v>2017M02</c:v>
                </c:pt>
                <c:pt idx="48">
                  <c:v>2017M03</c:v>
                </c:pt>
                <c:pt idx="49">
                  <c:v>2017M04</c:v>
                </c:pt>
                <c:pt idx="50">
                  <c:v>2017M05</c:v>
                </c:pt>
                <c:pt idx="51">
                  <c:v>2017M06</c:v>
                </c:pt>
                <c:pt idx="52">
                  <c:v>2017M07</c:v>
                </c:pt>
                <c:pt idx="53">
                  <c:v>2017M08</c:v>
                </c:pt>
                <c:pt idx="54">
                  <c:v>2017M09</c:v>
                </c:pt>
                <c:pt idx="55">
                  <c:v>2017M10</c:v>
                </c:pt>
                <c:pt idx="56">
                  <c:v>2017M11</c:v>
                </c:pt>
                <c:pt idx="57">
                  <c:v>2017M12</c:v>
                </c:pt>
                <c:pt idx="58">
                  <c:v>2018M01</c:v>
                </c:pt>
                <c:pt idx="59">
                  <c:v>2018M02</c:v>
                </c:pt>
                <c:pt idx="60">
                  <c:v>2018M03</c:v>
                </c:pt>
              </c:strCache>
            </c:strRef>
          </c:cat>
          <c:val>
            <c:numRef>
              <c:f>tööstus!$B$55:$BL$55</c:f>
            </c:numRef>
          </c:val>
          <c:smooth val="0"/>
        </c:ser>
        <c:ser>
          <c:idx val="5"/>
          <c:order val="5"/>
          <c:tx>
            <c:strRef>
              <c:f>tööstus!$A$56</c:f>
              <c:strCache>
                <c:ptCount val="1"/>
              </c:strCache>
            </c:strRef>
          </c:tx>
          <c:cat>
            <c:strRef>
              <c:f>tööstus!$B$50:$BL$50</c:f>
              <c:strCache>
                <c:ptCount val="61"/>
                <c:pt idx="0">
                  <c:v>2013M03</c:v>
                </c:pt>
                <c:pt idx="1">
                  <c:v>2013M04</c:v>
                </c:pt>
                <c:pt idx="2">
                  <c:v>2013M05</c:v>
                </c:pt>
                <c:pt idx="3">
                  <c:v>2013M06</c:v>
                </c:pt>
                <c:pt idx="4">
                  <c:v>2013M07</c:v>
                </c:pt>
                <c:pt idx="5">
                  <c:v>2013M08</c:v>
                </c:pt>
                <c:pt idx="6">
                  <c:v>2013M09</c:v>
                </c:pt>
                <c:pt idx="7">
                  <c:v>2013M10</c:v>
                </c:pt>
                <c:pt idx="8">
                  <c:v>2013M11</c:v>
                </c:pt>
                <c:pt idx="9">
                  <c:v>2013M12</c:v>
                </c:pt>
                <c:pt idx="10">
                  <c:v>2014M01</c:v>
                </c:pt>
                <c:pt idx="11">
                  <c:v>2014M02</c:v>
                </c:pt>
                <c:pt idx="12">
                  <c:v>2014M03</c:v>
                </c:pt>
                <c:pt idx="13">
                  <c:v>2014M04</c:v>
                </c:pt>
                <c:pt idx="14">
                  <c:v>2014M05</c:v>
                </c:pt>
                <c:pt idx="15">
                  <c:v>2014M06</c:v>
                </c:pt>
                <c:pt idx="16">
                  <c:v>2014M07</c:v>
                </c:pt>
                <c:pt idx="17">
                  <c:v>2014M08</c:v>
                </c:pt>
                <c:pt idx="18">
                  <c:v>2014M09</c:v>
                </c:pt>
                <c:pt idx="19">
                  <c:v>2014M10</c:v>
                </c:pt>
                <c:pt idx="20">
                  <c:v>2014M11</c:v>
                </c:pt>
                <c:pt idx="21">
                  <c:v>2014M12</c:v>
                </c:pt>
                <c:pt idx="22">
                  <c:v>2015M01</c:v>
                </c:pt>
                <c:pt idx="23">
                  <c:v>2015M02</c:v>
                </c:pt>
                <c:pt idx="24">
                  <c:v>2015M03</c:v>
                </c:pt>
                <c:pt idx="25">
                  <c:v>2015M04</c:v>
                </c:pt>
                <c:pt idx="26">
                  <c:v>2015M05</c:v>
                </c:pt>
                <c:pt idx="27">
                  <c:v>2015M06</c:v>
                </c:pt>
                <c:pt idx="28">
                  <c:v>2015M07</c:v>
                </c:pt>
                <c:pt idx="29">
                  <c:v>2015M08</c:v>
                </c:pt>
                <c:pt idx="30">
                  <c:v>2015M09</c:v>
                </c:pt>
                <c:pt idx="31">
                  <c:v>2015M10</c:v>
                </c:pt>
                <c:pt idx="32">
                  <c:v>2015M11</c:v>
                </c:pt>
                <c:pt idx="33">
                  <c:v>2015M12</c:v>
                </c:pt>
                <c:pt idx="34">
                  <c:v>2016M01</c:v>
                </c:pt>
                <c:pt idx="35">
                  <c:v>2016M02</c:v>
                </c:pt>
                <c:pt idx="36">
                  <c:v>2016M03</c:v>
                </c:pt>
                <c:pt idx="37">
                  <c:v>2016M04</c:v>
                </c:pt>
                <c:pt idx="38">
                  <c:v>2016M05</c:v>
                </c:pt>
                <c:pt idx="39">
                  <c:v>2016M06</c:v>
                </c:pt>
                <c:pt idx="40">
                  <c:v>2016M07</c:v>
                </c:pt>
                <c:pt idx="41">
                  <c:v>2016M08</c:v>
                </c:pt>
                <c:pt idx="42">
                  <c:v>2016M09</c:v>
                </c:pt>
                <c:pt idx="43">
                  <c:v>2016M10</c:v>
                </c:pt>
                <c:pt idx="44">
                  <c:v>2016M11</c:v>
                </c:pt>
                <c:pt idx="45">
                  <c:v>2016M12</c:v>
                </c:pt>
                <c:pt idx="46">
                  <c:v>2017M01</c:v>
                </c:pt>
                <c:pt idx="47">
                  <c:v>2017M02</c:v>
                </c:pt>
                <c:pt idx="48">
                  <c:v>2017M03</c:v>
                </c:pt>
                <c:pt idx="49">
                  <c:v>2017M04</c:v>
                </c:pt>
                <c:pt idx="50">
                  <c:v>2017M05</c:v>
                </c:pt>
                <c:pt idx="51">
                  <c:v>2017M06</c:v>
                </c:pt>
                <c:pt idx="52">
                  <c:v>2017M07</c:v>
                </c:pt>
                <c:pt idx="53">
                  <c:v>2017M08</c:v>
                </c:pt>
                <c:pt idx="54">
                  <c:v>2017M09</c:v>
                </c:pt>
                <c:pt idx="55">
                  <c:v>2017M10</c:v>
                </c:pt>
                <c:pt idx="56">
                  <c:v>2017M11</c:v>
                </c:pt>
                <c:pt idx="57">
                  <c:v>2017M12</c:v>
                </c:pt>
                <c:pt idx="58">
                  <c:v>2018M01</c:v>
                </c:pt>
                <c:pt idx="59">
                  <c:v>2018M02</c:v>
                </c:pt>
                <c:pt idx="60">
                  <c:v>2018M03</c:v>
                </c:pt>
              </c:strCache>
            </c:strRef>
          </c:cat>
          <c:val>
            <c:numRef>
              <c:f>tööstus!$B$56:$BL$56</c:f>
            </c:numRef>
          </c:val>
          <c:smooth val="0"/>
        </c:ser>
        <c:ser>
          <c:idx val="6"/>
          <c:order val="6"/>
          <c:tx>
            <c:strRef>
              <c:f>tööstus!$A$57</c:f>
              <c:strCache>
                <c:ptCount val="1"/>
                <c:pt idx="0">
                  <c:v>Denmark</c:v>
                </c:pt>
              </c:strCache>
            </c:strRef>
          </c:tx>
          <c:cat>
            <c:strRef>
              <c:f>tööstus!$B$50:$BL$50</c:f>
              <c:strCache>
                <c:ptCount val="61"/>
                <c:pt idx="0">
                  <c:v>2013M03</c:v>
                </c:pt>
                <c:pt idx="1">
                  <c:v>2013M04</c:v>
                </c:pt>
                <c:pt idx="2">
                  <c:v>2013M05</c:v>
                </c:pt>
                <c:pt idx="3">
                  <c:v>2013M06</c:v>
                </c:pt>
                <c:pt idx="4">
                  <c:v>2013M07</c:v>
                </c:pt>
                <c:pt idx="5">
                  <c:v>2013M08</c:v>
                </c:pt>
                <c:pt idx="6">
                  <c:v>2013M09</c:v>
                </c:pt>
                <c:pt idx="7">
                  <c:v>2013M10</c:v>
                </c:pt>
                <c:pt idx="8">
                  <c:v>2013M11</c:v>
                </c:pt>
                <c:pt idx="9">
                  <c:v>2013M12</c:v>
                </c:pt>
                <c:pt idx="10">
                  <c:v>2014M01</c:v>
                </c:pt>
                <c:pt idx="11">
                  <c:v>2014M02</c:v>
                </c:pt>
                <c:pt idx="12">
                  <c:v>2014M03</c:v>
                </c:pt>
                <c:pt idx="13">
                  <c:v>2014M04</c:v>
                </c:pt>
                <c:pt idx="14">
                  <c:v>2014M05</c:v>
                </c:pt>
                <c:pt idx="15">
                  <c:v>2014M06</c:v>
                </c:pt>
                <c:pt idx="16">
                  <c:v>2014M07</c:v>
                </c:pt>
                <c:pt idx="17">
                  <c:v>2014M08</c:v>
                </c:pt>
                <c:pt idx="18">
                  <c:v>2014M09</c:v>
                </c:pt>
                <c:pt idx="19">
                  <c:v>2014M10</c:v>
                </c:pt>
                <c:pt idx="20">
                  <c:v>2014M11</c:v>
                </c:pt>
                <c:pt idx="21">
                  <c:v>2014M12</c:v>
                </c:pt>
                <c:pt idx="22">
                  <c:v>2015M01</c:v>
                </c:pt>
                <c:pt idx="23">
                  <c:v>2015M02</c:v>
                </c:pt>
                <c:pt idx="24">
                  <c:v>2015M03</c:v>
                </c:pt>
                <c:pt idx="25">
                  <c:v>2015M04</c:v>
                </c:pt>
                <c:pt idx="26">
                  <c:v>2015M05</c:v>
                </c:pt>
                <c:pt idx="27">
                  <c:v>2015M06</c:v>
                </c:pt>
                <c:pt idx="28">
                  <c:v>2015M07</c:v>
                </c:pt>
                <c:pt idx="29">
                  <c:v>2015M08</c:v>
                </c:pt>
                <c:pt idx="30">
                  <c:v>2015M09</c:v>
                </c:pt>
                <c:pt idx="31">
                  <c:v>2015M10</c:v>
                </c:pt>
                <c:pt idx="32">
                  <c:v>2015M11</c:v>
                </c:pt>
                <c:pt idx="33">
                  <c:v>2015M12</c:v>
                </c:pt>
                <c:pt idx="34">
                  <c:v>2016M01</c:v>
                </c:pt>
                <c:pt idx="35">
                  <c:v>2016M02</c:v>
                </c:pt>
                <c:pt idx="36">
                  <c:v>2016M03</c:v>
                </c:pt>
                <c:pt idx="37">
                  <c:v>2016M04</c:v>
                </c:pt>
                <c:pt idx="38">
                  <c:v>2016M05</c:v>
                </c:pt>
                <c:pt idx="39">
                  <c:v>2016M06</c:v>
                </c:pt>
                <c:pt idx="40">
                  <c:v>2016M07</c:v>
                </c:pt>
                <c:pt idx="41">
                  <c:v>2016M08</c:v>
                </c:pt>
                <c:pt idx="42">
                  <c:v>2016M09</c:v>
                </c:pt>
                <c:pt idx="43">
                  <c:v>2016M10</c:v>
                </c:pt>
                <c:pt idx="44">
                  <c:v>2016M11</c:v>
                </c:pt>
                <c:pt idx="45">
                  <c:v>2016M12</c:v>
                </c:pt>
                <c:pt idx="46">
                  <c:v>2017M01</c:v>
                </c:pt>
                <c:pt idx="47">
                  <c:v>2017M02</c:v>
                </c:pt>
                <c:pt idx="48">
                  <c:v>2017M03</c:v>
                </c:pt>
                <c:pt idx="49">
                  <c:v>2017M04</c:v>
                </c:pt>
                <c:pt idx="50">
                  <c:v>2017M05</c:v>
                </c:pt>
                <c:pt idx="51">
                  <c:v>2017M06</c:v>
                </c:pt>
                <c:pt idx="52">
                  <c:v>2017M07</c:v>
                </c:pt>
                <c:pt idx="53">
                  <c:v>2017M08</c:v>
                </c:pt>
                <c:pt idx="54">
                  <c:v>2017M09</c:v>
                </c:pt>
                <c:pt idx="55">
                  <c:v>2017M10</c:v>
                </c:pt>
                <c:pt idx="56">
                  <c:v>2017M11</c:v>
                </c:pt>
                <c:pt idx="57">
                  <c:v>2017M12</c:v>
                </c:pt>
                <c:pt idx="58">
                  <c:v>2018M01</c:v>
                </c:pt>
                <c:pt idx="59">
                  <c:v>2018M02</c:v>
                </c:pt>
                <c:pt idx="60">
                  <c:v>2018M03</c:v>
                </c:pt>
              </c:strCache>
            </c:strRef>
          </c:cat>
          <c:val>
            <c:numRef>
              <c:f>tööstus!$B$57:$BL$57</c:f>
            </c:numRef>
          </c:val>
          <c:smooth val="0"/>
        </c:ser>
        <c:ser>
          <c:idx val="8"/>
          <c:order val="8"/>
          <c:tx>
            <c:strRef>
              <c:f>tööstus!$A$59</c:f>
              <c:strCache>
                <c:ptCount val="1"/>
                <c:pt idx="0">
                  <c:v>Rootsi</c:v>
                </c:pt>
              </c:strCache>
            </c:strRef>
          </c:tx>
          <c:spPr>
            <a:ln w="31750"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tööstus!$B$50:$BL$50</c:f>
              <c:strCache>
                <c:ptCount val="61"/>
                <c:pt idx="0">
                  <c:v>2013M03</c:v>
                </c:pt>
                <c:pt idx="1">
                  <c:v>2013M04</c:v>
                </c:pt>
                <c:pt idx="2">
                  <c:v>2013M05</c:v>
                </c:pt>
                <c:pt idx="3">
                  <c:v>2013M06</c:v>
                </c:pt>
                <c:pt idx="4">
                  <c:v>2013M07</c:v>
                </c:pt>
                <c:pt idx="5">
                  <c:v>2013M08</c:v>
                </c:pt>
                <c:pt idx="6">
                  <c:v>2013M09</c:v>
                </c:pt>
                <c:pt idx="7">
                  <c:v>2013M10</c:v>
                </c:pt>
                <c:pt idx="8">
                  <c:v>2013M11</c:v>
                </c:pt>
                <c:pt idx="9">
                  <c:v>2013M12</c:v>
                </c:pt>
                <c:pt idx="10">
                  <c:v>2014M01</c:v>
                </c:pt>
                <c:pt idx="11">
                  <c:v>2014M02</c:v>
                </c:pt>
                <c:pt idx="12">
                  <c:v>2014M03</c:v>
                </c:pt>
                <c:pt idx="13">
                  <c:v>2014M04</c:v>
                </c:pt>
                <c:pt idx="14">
                  <c:v>2014M05</c:v>
                </c:pt>
                <c:pt idx="15">
                  <c:v>2014M06</c:v>
                </c:pt>
                <c:pt idx="16">
                  <c:v>2014M07</c:v>
                </c:pt>
                <c:pt idx="17">
                  <c:v>2014M08</c:v>
                </c:pt>
                <c:pt idx="18">
                  <c:v>2014M09</c:v>
                </c:pt>
                <c:pt idx="19">
                  <c:v>2014M10</c:v>
                </c:pt>
                <c:pt idx="20">
                  <c:v>2014M11</c:v>
                </c:pt>
                <c:pt idx="21">
                  <c:v>2014M12</c:v>
                </c:pt>
                <c:pt idx="22">
                  <c:v>2015M01</c:v>
                </c:pt>
                <c:pt idx="23">
                  <c:v>2015M02</c:v>
                </c:pt>
                <c:pt idx="24">
                  <c:v>2015M03</c:v>
                </c:pt>
                <c:pt idx="25">
                  <c:v>2015M04</c:v>
                </c:pt>
                <c:pt idx="26">
                  <c:v>2015M05</c:v>
                </c:pt>
                <c:pt idx="27">
                  <c:v>2015M06</c:v>
                </c:pt>
                <c:pt idx="28">
                  <c:v>2015M07</c:v>
                </c:pt>
                <c:pt idx="29">
                  <c:v>2015M08</c:v>
                </c:pt>
                <c:pt idx="30">
                  <c:v>2015M09</c:v>
                </c:pt>
                <c:pt idx="31">
                  <c:v>2015M10</c:v>
                </c:pt>
                <c:pt idx="32">
                  <c:v>2015M11</c:v>
                </c:pt>
                <c:pt idx="33">
                  <c:v>2015M12</c:v>
                </c:pt>
                <c:pt idx="34">
                  <c:v>2016M01</c:v>
                </c:pt>
                <c:pt idx="35">
                  <c:v>2016M02</c:v>
                </c:pt>
                <c:pt idx="36">
                  <c:v>2016M03</c:v>
                </c:pt>
                <c:pt idx="37">
                  <c:v>2016M04</c:v>
                </c:pt>
                <c:pt idx="38">
                  <c:v>2016M05</c:v>
                </c:pt>
                <c:pt idx="39">
                  <c:v>2016M06</c:v>
                </c:pt>
                <c:pt idx="40">
                  <c:v>2016M07</c:v>
                </c:pt>
                <c:pt idx="41">
                  <c:v>2016M08</c:v>
                </c:pt>
                <c:pt idx="42">
                  <c:v>2016M09</c:v>
                </c:pt>
                <c:pt idx="43">
                  <c:v>2016M10</c:v>
                </c:pt>
                <c:pt idx="44">
                  <c:v>2016M11</c:v>
                </c:pt>
                <c:pt idx="45">
                  <c:v>2016M12</c:v>
                </c:pt>
                <c:pt idx="46">
                  <c:v>2017M01</c:v>
                </c:pt>
                <c:pt idx="47">
                  <c:v>2017M02</c:v>
                </c:pt>
                <c:pt idx="48">
                  <c:v>2017M03</c:v>
                </c:pt>
                <c:pt idx="49">
                  <c:v>2017M04</c:v>
                </c:pt>
                <c:pt idx="50">
                  <c:v>2017M05</c:v>
                </c:pt>
                <c:pt idx="51">
                  <c:v>2017M06</c:v>
                </c:pt>
                <c:pt idx="52">
                  <c:v>2017M07</c:v>
                </c:pt>
                <c:pt idx="53">
                  <c:v>2017M08</c:v>
                </c:pt>
                <c:pt idx="54">
                  <c:v>2017M09</c:v>
                </c:pt>
                <c:pt idx="55">
                  <c:v>2017M10</c:v>
                </c:pt>
                <c:pt idx="56">
                  <c:v>2017M11</c:v>
                </c:pt>
                <c:pt idx="57">
                  <c:v>2017M12</c:v>
                </c:pt>
                <c:pt idx="58">
                  <c:v>2018M01</c:v>
                </c:pt>
                <c:pt idx="59">
                  <c:v>2018M02</c:v>
                </c:pt>
                <c:pt idx="60">
                  <c:v>2018M03</c:v>
                </c:pt>
              </c:strCache>
            </c:strRef>
          </c:cat>
          <c:val>
            <c:numRef>
              <c:f>tööstus!$B$59:$BL$59</c:f>
              <c:numCache>
                <c:formatCode>0.0</c:formatCode>
                <c:ptCount val="61"/>
                <c:pt idx="0">
                  <c:v>-4.4333333333333336</c:v>
                </c:pt>
                <c:pt idx="1">
                  <c:v>-2.1</c:v>
                </c:pt>
                <c:pt idx="2">
                  <c:v>-4.7</c:v>
                </c:pt>
                <c:pt idx="3">
                  <c:v>-6.3000000000000007</c:v>
                </c:pt>
                <c:pt idx="4">
                  <c:v>-6.333333333333333</c:v>
                </c:pt>
                <c:pt idx="5">
                  <c:v>-5.8666666666666671</c:v>
                </c:pt>
                <c:pt idx="6">
                  <c:v>-4.4666666666666668</c:v>
                </c:pt>
                <c:pt idx="7">
                  <c:v>-5.6333333333333329</c:v>
                </c:pt>
                <c:pt idx="8">
                  <c:v>-2.3333333333333335</c:v>
                </c:pt>
                <c:pt idx="9">
                  <c:v>-1.5666666666666667</c:v>
                </c:pt>
                <c:pt idx="10">
                  <c:v>-0.20000000000000004</c:v>
                </c:pt>
                <c:pt idx="11">
                  <c:v>-0.13333333333333339</c:v>
                </c:pt>
                <c:pt idx="12">
                  <c:v>-1.8333333333333333</c:v>
                </c:pt>
                <c:pt idx="13">
                  <c:v>-1.3333333333333333</c:v>
                </c:pt>
                <c:pt idx="14">
                  <c:v>-2.5333333333333332</c:v>
                </c:pt>
                <c:pt idx="15">
                  <c:v>-1.3999999999999997</c:v>
                </c:pt>
                <c:pt idx="16">
                  <c:v>-2.7666666666666671</c:v>
                </c:pt>
                <c:pt idx="17">
                  <c:v>-2.5333333333333337</c:v>
                </c:pt>
                <c:pt idx="18">
                  <c:v>-3.4666666666666668</c:v>
                </c:pt>
                <c:pt idx="19">
                  <c:v>-2.0666666666666669</c:v>
                </c:pt>
                <c:pt idx="20">
                  <c:v>-3.2666666666666671</c:v>
                </c:pt>
                <c:pt idx="21">
                  <c:v>-2.4666666666666668</c:v>
                </c:pt>
                <c:pt idx="22">
                  <c:v>-3.7666666666666662</c:v>
                </c:pt>
                <c:pt idx="23">
                  <c:v>-3.2666666666666671</c:v>
                </c:pt>
                <c:pt idx="24">
                  <c:v>-2.4</c:v>
                </c:pt>
                <c:pt idx="25">
                  <c:v>0.16666666666666682</c:v>
                </c:pt>
                <c:pt idx="26">
                  <c:v>3.1</c:v>
                </c:pt>
                <c:pt idx="27">
                  <c:v>3.8333333333333335</c:v>
                </c:pt>
                <c:pt idx="28">
                  <c:v>2.5333333333333337</c:v>
                </c:pt>
                <c:pt idx="29">
                  <c:v>2.2333333333333329</c:v>
                </c:pt>
                <c:pt idx="30">
                  <c:v>3.7999999999999994</c:v>
                </c:pt>
                <c:pt idx="31">
                  <c:v>6</c:v>
                </c:pt>
                <c:pt idx="32">
                  <c:v>7.833333333333333</c:v>
                </c:pt>
                <c:pt idx="33">
                  <c:v>6.4333333333333327</c:v>
                </c:pt>
                <c:pt idx="34">
                  <c:v>6.9333333333333336</c:v>
                </c:pt>
                <c:pt idx="35">
                  <c:v>6.0333333333333341</c:v>
                </c:pt>
                <c:pt idx="36">
                  <c:v>7.1333333333333329</c:v>
                </c:pt>
                <c:pt idx="37">
                  <c:v>5.8000000000000007</c:v>
                </c:pt>
                <c:pt idx="38">
                  <c:v>3.1999999999999997</c:v>
                </c:pt>
                <c:pt idx="39">
                  <c:v>0.46666666666666662</c:v>
                </c:pt>
                <c:pt idx="40">
                  <c:v>1.3666666666666665</c:v>
                </c:pt>
                <c:pt idx="41">
                  <c:v>-0.13333333333333344</c:v>
                </c:pt>
                <c:pt idx="42">
                  <c:v>0.83333333333333315</c:v>
                </c:pt>
                <c:pt idx="43">
                  <c:v>-1.3</c:v>
                </c:pt>
                <c:pt idx="44">
                  <c:v>0.66666666666666663</c:v>
                </c:pt>
                <c:pt idx="45">
                  <c:v>0.13333333333333333</c:v>
                </c:pt>
                <c:pt idx="46">
                  <c:v>1.1333333333333333</c:v>
                </c:pt>
                <c:pt idx="47">
                  <c:v>2.3333333333333335</c:v>
                </c:pt>
                <c:pt idx="48">
                  <c:v>3.6333333333333329</c:v>
                </c:pt>
                <c:pt idx="49">
                  <c:v>2.3333333333333335</c:v>
                </c:pt>
                <c:pt idx="50">
                  <c:v>3</c:v>
                </c:pt>
                <c:pt idx="51">
                  <c:v>4.333333333333333</c:v>
                </c:pt>
                <c:pt idx="52">
                  <c:v>5.5666666666666664</c:v>
                </c:pt>
                <c:pt idx="53">
                  <c:v>5.666666666666667</c:v>
                </c:pt>
                <c:pt idx="54">
                  <c:v>3.8333333333333335</c:v>
                </c:pt>
                <c:pt idx="55">
                  <c:v>4.7333333333333334</c:v>
                </c:pt>
                <c:pt idx="56">
                  <c:v>4.666666666666667</c:v>
                </c:pt>
                <c:pt idx="57">
                  <c:v>6.8</c:v>
                </c:pt>
                <c:pt idx="58">
                  <c:v>7.8666666666666671</c:v>
                </c:pt>
                <c:pt idx="59">
                  <c:v>7.8666666666666663</c:v>
                </c:pt>
                <c:pt idx="60">
                  <c:v>7.3666666666666671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tööstus!$A$60</c:f>
              <c:strCache>
                <c:ptCount val="1"/>
                <c:pt idx="0">
                  <c:v>Norra</c:v>
                </c:pt>
              </c:strCache>
            </c:strRef>
          </c:tx>
          <c:spPr>
            <a:ln w="31750">
              <a:solidFill>
                <a:schemeClr val="accent3"/>
              </a:solidFill>
            </a:ln>
          </c:spPr>
          <c:marker>
            <c:symbol val="none"/>
          </c:marker>
          <c:cat>
            <c:strRef>
              <c:f>tööstus!$B$50:$BL$50</c:f>
              <c:strCache>
                <c:ptCount val="61"/>
                <c:pt idx="0">
                  <c:v>2013M03</c:v>
                </c:pt>
                <c:pt idx="1">
                  <c:v>2013M04</c:v>
                </c:pt>
                <c:pt idx="2">
                  <c:v>2013M05</c:v>
                </c:pt>
                <c:pt idx="3">
                  <c:v>2013M06</c:v>
                </c:pt>
                <c:pt idx="4">
                  <c:v>2013M07</c:v>
                </c:pt>
                <c:pt idx="5">
                  <c:v>2013M08</c:v>
                </c:pt>
                <c:pt idx="6">
                  <c:v>2013M09</c:v>
                </c:pt>
                <c:pt idx="7">
                  <c:v>2013M10</c:v>
                </c:pt>
                <c:pt idx="8">
                  <c:v>2013M11</c:v>
                </c:pt>
                <c:pt idx="9">
                  <c:v>2013M12</c:v>
                </c:pt>
                <c:pt idx="10">
                  <c:v>2014M01</c:v>
                </c:pt>
                <c:pt idx="11">
                  <c:v>2014M02</c:v>
                </c:pt>
                <c:pt idx="12">
                  <c:v>2014M03</c:v>
                </c:pt>
                <c:pt idx="13">
                  <c:v>2014M04</c:v>
                </c:pt>
                <c:pt idx="14">
                  <c:v>2014M05</c:v>
                </c:pt>
                <c:pt idx="15">
                  <c:v>2014M06</c:v>
                </c:pt>
                <c:pt idx="16">
                  <c:v>2014M07</c:v>
                </c:pt>
                <c:pt idx="17">
                  <c:v>2014M08</c:v>
                </c:pt>
                <c:pt idx="18">
                  <c:v>2014M09</c:v>
                </c:pt>
                <c:pt idx="19">
                  <c:v>2014M10</c:v>
                </c:pt>
                <c:pt idx="20">
                  <c:v>2014M11</c:v>
                </c:pt>
                <c:pt idx="21">
                  <c:v>2014M12</c:v>
                </c:pt>
                <c:pt idx="22">
                  <c:v>2015M01</c:v>
                </c:pt>
                <c:pt idx="23">
                  <c:v>2015M02</c:v>
                </c:pt>
                <c:pt idx="24">
                  <c:v>2015M03</c:v>
                </c:pt>
                <c:pt idx="25">
                  <c:v>2015M04</c:v>
                </c:pt>
                <c:pt idx="26">
                  <c:v>2015M05</c:v>
                </c:pt>
                <c:pt idx="27">
                  <c:v>2015M06</c:v>
                </c:pt>
                <c:pt idx="28">
                  <c:v>2015M07</c:v>
                </c:pt>
                <c:pt idx="29">
                  <c:v>2015M08</c:v>
                </c:pt>
                <c:pt idx="30">
                  <c:v>2015M09</c:v>
                </c:pt>
                <c:pt idx="31">
                  <c:v>2015M10</c:v>
                </c:pt>
                <c:pt idx="32">
                  <c:v>2015M11</c:v>
                </c:pt>
                <c:pt idx="33">
                  <c:v>2015M12</c:v>
                </c:pt>
                <c:pt idx="34">
                  <c:v>2016M01</c:v>
                </c:pt>
                <c:pt idx="35">
                  <c:v>2016M02</c:v>
                </c:pt>
                <c:pt idx="36">
                  <c:v>2016M03</c:v>
                </c:pt>
                <c:pt idx="37">
                  <c:v>2016M04</c:v>
                </c:pt>
                <c:pt idx="38">
                  <c:v>2016M05</c:v>
                </c:pt>
                <c:pt idx="39">
                  <c:v>2016M06</c:v>
                </c:pt>
                <c:pt idx="40">
                  <c:v>2016M07</c:v>
                </c:pt>
                <c:pt idx="41">
                  <c:v>2016M08</c:v>
                </c:pt>
                <c:pt idx="42">
                  <c:v>2016M09</c:v>
                </c:pt>
                <c:pt idx="43">
                  <c:v>2016M10</c:v>
                </c:pt>
                <c:pt idx="44">
                  <c:v>2016M11</c:v>
                </c:pt>
                <c:pt idx="45">
                  <c:v>2016M12</c:v>
                </c:pt>
                <c:pt idx="46">
                  <c:v>2017M01</c:v>
                </c:pt>
                <c:pt idx="47">
                  <c:v>2017M02</c:v>
                </c:pt>
                <c:pt idx="48">
                  <c:v>2017M03</c:v>
                </c:pt>
                <c:pt idx="49">
                  <c:v>2017M04</c:v>
                </c:pt>
                <c:pt idx="50">
                  <c:v>2017M05</c:v>
                </c:pt>
                <c:pt idx="51">
                  <c:v>2017M06</c:v>
                </c:pt>
                <c:pt idx="52">
                  <c:v>2017M07</c:v>
                </c:pt>
                <c:pt idx="53">
                  <c:v>2017M08</c:v>
                </c:pt>
                <c:pt idx="54">
                  <c:v>2017M09</c:v>
                </c:pt>
                <c:pt idx="55">
                  <c:v>2017M10</c:v>
                </c:pt>
                <c:pt idx="56">
                  <c:v>2017M11</c:v>
                </c:pt>
                <c:pt idx="57">
                  <c:v>2017M12</c:v>
                </c:pt>
                <c:pt idx="58">
                  <c:v>2018M01</c:v>
                </c:pt>
                <c:pt idx="59">
                  <c:v>2018M02</c:v>
                </c:pt>
                <c:pt idx="60">
                  <c:v>2018M03</c:v>
                </c:pt>
              </c:strCache>
            </c:strRef>
          </c:cat>
          <c:val>
            <c:numRef>
              <c:f>tööstus!$B$60:$BL$60</c:f>
              <c:numCache>
                <c:formatCode>0.0</c:formatCode>
                <c:ptCount val="61"/>
                <c:pt idx="0">
                  <c:v>3.4333333333333331</c:v>
                </c:pt>
                <c:pt idx="1">
                  <c:v>4.4666666666666668</c:v>
                </c:pt>
                <c:pt idx="2">
                  <c:v>4.0333333333333341</c:v>
                </c:pt>
                <c:pt idx="3">
                  <c:v>4.8999999999999995</c:v>
                </c:pt>
                <c:pt idx="4">
                  <c:v>4.9333333333333336</c:v>
                </c:pt>
                <c:pt idx="5">
                  <c:v>5.0333333333333332</c:v>
                </c:pt>
                <c:pt idx="6">
                  <c:v>4.0666666666666664</c:v>
                </c:pt>
                <c:pt idx="7">
                  <c:v>2.9</c:v>
                </c:pt>
                <c:pt idx="8">
                  <c:v>2.4333333333333331</c:v>
                </c:pt>
                <c:pt idx="9">
                  <c:v>2.9333333333333336</c:v>
                </c:pt>
                <c:pt idx="10">
                  <c:v>3</c:v>
                </c:pt>
                <c:pt idx="11">
                  <c:v>3.1333333333333333</c:v>
                </c:pt>
                <c:pt idx="12">
                  <c:v>2.8333333333333335</c:v>
                </c:pt>
                <c:pt idx="13">
                  <c:v>2.6</c:v>
                </c:pt>
                <c:pt idx="14">
                  <c:v>2.6</c:v>
                </c:pt>
                <c:pt idx="15">
                  <c:v>2.4666666666666663</c:v>
                </c:pt>
                <c:pt idx="16">
                  <c:v>2.7000000000000006</c:v>
                </c:pt>
                <c:pt idx="17">
                  <c:v>3.7333333333333329</c:v>
                </c:pt>
                <c:pt idx="18">
                  <c:v>3.3333333333333335</c:v>
                </c:pt>
                <c:pt idx="19">
                  <c:v>4.0333333333333341</c:v>
                </c:pt>
                <c:pt idx="20">
                  <c:v>3.6333333333333333</c:v>
                </c:pt>
                <c:pt idx="21">
                  <c:v>4.6000000000000005</c:v>
                </c:pt>
                <c:pt idx="22">
                  <c:v>3.0333333333333332</c:v>
                </c:pt>
                <c:pt idx="23">
                  <c:v>1.9666666666666666</c:v>
                </c:pt>
                <c:pt idx="24">
                  <c:v>1.5999999999999999</c:v>
                </c:pt>
                <c:pt idx="25">
                  <c:v>1.5999999999999999</c:v>
                </c:pt>
                <c:pt idx="26">
                  <c:v>0.3666666666666667</c:v>
                </c:pt>
                <c:pt idx="27">
                  <c:v>-2.1666666666666665</c:v>
                </c:pt>
                <c:pt idx="28">
                  <c:v>-4.2</c:v>
                </c:pt>
                <c:pt idx="29">
                  <c:v>-5.666666666666667</c:v>
                </c:pt>
                <c:pt idx="30">
                  <c:v>-5.6000000000000005</c:v>
                </c:pt>
                <c:pt idx="31">
                  <c:v>-6.4666666666666659</c:v>
                </c:pt>
                <c:pt idx="32">
                  <c:v>-6.2</c:v>
                </c:pt>
                <c:pt idx="33">
                  <c:v>-7.5333333333333341</c:v>
                </c:pt>
                <c:pt idx="34">
                  <c:v>-6.7666666666666666</c:v>
                </c:pt>
                <c:pt idx="35">
                  <c:v>-6.5666666666666673</c:v>
                </c:pt>
                <c:pt idx="36">
                  <c:v>-6.3666666666666671</c:v>
                </c:pt>
                <c:pt idx="37">
                  <c:v>-6</c:v>
                </c:pt>
                <c:pt idx="38">
                  <c:v>-5.1333333333333337</c:v>
                </c:pt>
                <c:pt idx="39">
                  <c:v>-5</c:v>
                </c:pt>
                <c:pt idx="40">
                  <c:v>-3.5</c:v>
                </c:pt>
                <c:pt idx="41">
                  <c:v>-4.833333333333333</c:v>
                </c:pt>
                <c:pt idx="42">
                  <c:v>-4.5666666666666664</c:v>
                </c:pt>
                <c:pt idx="43">
                  <c:v>-5.5</c:v>
                </c:pt>
                <c:pt idx="44">
                  <c:v>-4.4666666666666659</c:v>
                </c:pt>
                <c:pt idx="45">
                  <c:v>-3.1666666666666665</c:v>
                </c:pt>
                <c:pt idx="46">
                  <c:v>-2.2666666666666666</c:v>
                </c:pt>
                <c:pt idx="47">
                  <c:v>-1.3</c:v>
                </c:pt>
                <c:pt idx="48">
                  <c:v>-1.8</c:v>
                </c:pt>
                <c:pt idx="49">
                  <c:v>-1.3999999999999997</c:v>
                </c:pt>
                <c:pt idx="50">
                  <c:v>-0.96666666666666667</c:v>
                </c:pt>
                <c:pt idx="51">
                  <c:v>0.5</c:v>
                </c:pt>
                <c:pt idx="52">
                  <c:v>0.83333333333333337</c:v>
                </c:pt>
                <c:pt idx="53">
                  <c:v>0.8666666666666667</c:v>
                </c:pt>
                <c:pt idx="54">
                  <c:v>0.9</c:v>
                </c:pt>
                <c:pt idx="55">
                  <c:v>1.0666666666666667</c:v>
                </c:pt>
                <c:pt idx="56">
                  <c:v>1.8333333333333333</c:v>
                </c:pt>
                <c:pt idx="57">
                  <c:v>2.5</c:v>
                </c:pt>
                <c:pt idx="58">
                  <c:v>1.7</c:v>
                </c:pt>
                <c:pt idx="59">
                  <c:v>0.93333333333333346</c:v>
                </c:pt>
                <c:pt idx="60">
                  <c:v>0.13333333333333333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5884928"/>
        <c:axId val="155899008"/>
      </c:lineChart>
      <c:catAx>
        <c:axId val="155884928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/>
          <a:lstStyle/>
          <a:p>
            <a:pPr>
              <a:defRPr sz="1200">
                <a:latin typeface="Swedbank Sans Regular" panose="02020503050405020304" pitchFamily="18" charset="0"/>
              </a:defRPr>
            </a:pPr>
            <a:endParaRPr lang="et-EE"/>
          </a:p>
        </c:txPr>
        <c:crossAx val="155899008"/>
        <c:crosses val="autoZero"/>
        <c:auto val="1"/>
        <c:lblAlgn val="ctr"/>
        <c:lblOffset val="100"/>
        <c:tickLblSkip val="12"/>
        <c:noMultiLvlLbl val="0"/>
      </c:catAx>
      <c:valAx>
        <c:axId val="155899008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Swedbank Sans Regular" panose="02020503050405020304" pitchFamily="18" charset="0"/>
              </a:defRPr>
            </a:pPr>
            <a:endParaRPr lang="et-EE"/>
          </a:p>
        </c:txPr>
        <c:crossAx val="155884928"/>
        <c:crosses val="autoZero"/>
        <c:crossBetween val="between"/>
        <c:majorUnit val="5"/>
      </c:valAx>
    </c:plotArea>
    <c:legend>
      <c:legendPos val="b"/>
      <c:layout>
        <c:manualLayout>
          <c:xMode val="edge"/>
          <c:yMode val="edge"/>
          <c:x val="0.1750528296014961"/>
          <c:y val="0.85575820813870207"/>
          <c:w val="0.58906714785651793"/>
          <c:h val="9.2906824146981634E-2"/>
        </c:manualLayout>
      </c:layout>
      <c:overlay val="0"/>
      <c:txPr>
        <a:bodyPr/>
        <a:lstStyle/>
        <a:p>
          <a:pPr>
            <a:defRPr sz="1200">
              <a:latin typeface="Swedbank Sans Bold" panose="02020803050405020304" pitchFamily="18" charset="0"/>
            </a:defRPr>
          </a:pPr>
          <a:endParaRPr lang="et-EE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latin typeface="Swedbank Sans Bold" panose="02020803050405020304" pitchFamily="18" charset="0"/>
              </a:defRPr>
            </a:pPr>
            <a:r>
              <a:rPr lang="et-EE" sz="1600" b="0" dirty="0" smtClean="0">
                <a:latin typeface="Swedbank Sans Bold" panose="02020803050405020304" pitchFamily="18" charset="0"/>
              </a:rPr>
              <a:t>Norra</a:t>
            </a:r>
            <a:endParaRPr lang="et-EE" sz="1600" b="0" dirty="0">
              <a:latin typeface="Swedbank Sans Bold" panose="02020803050405020304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8919072615923014E-2"/>
          <c:y val="0.14862277631962673"/>
          <c:w val="0.82825809273840756"/>
          <c:h val="0.57521559234753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k_exp!$K$31</c:f>
              <c:strCache>
                <c:ptCount val="1"/>
                <c:pt idx="0">
                  <c:v>Kaupade eksport 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k_exp!$L$30:$Q$30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2018pr</c:v>
                </c:pt>
                <c:pt idx="5">
                  <c:v>2019pr</c:v>
                </c:pt>
              </c:strCache>
            </c:strRef>
          </c:cat>
          <c:val>
            <c:numRef>
              <c:f>k_exp!$L$31:$Q$31</c:f>
              <c:numCache>
                <c:formatCode>General</c:formatCode>
                <c:ptCount val="6"/>
                <c:pt idx="0">
                  <c:v>4.8115510505018619</c:v>
                </c:pt>
                <c:pt idx="1">
                  <c:v>2.3118498258984204</c:v>
                </c:pt>
                <c:pt idx="2">
                  <c:v>0.520174615261908</c:v>
                </c:pt>
                <c:pt idx="3">
                  <c:v>6.0978402212058285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94277760"/>
        <c:axId val="194275968"/>
      </c:barChart>
      <c:lineChart>
        <c:grouping val="standard"/>
        <c:varyColors val="0"/>
        <c:ser>
          <c:idx val="1"/>
          <c:order val="1"/>
          <c:tx>
            <c:strRef>
              <c:f>k_exp!$K$39</c:f>
              <c:strCache>
                <c:ptCount val="1"/>
                <c:pt idx="0">
                  <c:v>SKP</c:v>
                </c:pt>
              </c:strCache>
            </c:strRef>
          </c:tx>
          <c:spPr>
            <a:ln w="34925">
              <a:solidFill>
                <a:schemeClr val="accent3"/>
              </a:solidFill>
            </a:ln>
          </c:spPr>
          <c:marker>
            <c:symbol val="none"/>
          </c:marker>
          <c:dPt>
            <c:idx val="4"/>
            <c:bubble3D val="0"/>
            <c:spPr>
              <a:ln w="34925">
                <a:solidFill>
                  <a:schemeClr val="accent3"/>
                </a:solidFill>
                <a:prstDash val="sysDash"/>
              </a:ln>
            </c:spPr>
          </c:dPt>
          <c:dPt>
            <c:idx val="5"/>
            <c:bubble3D val="0"/>
            <c:spPr>
              <a:ln w="34925">
                <a:solidFill>
                  <a:schemeClr val="accent3"/>
                </a:solidFill>
                <a:prstDash val="sysDash"/>
              </a:ln>
            </c:spPr>
          </c:dPt>
          <c:cat>
            <c:strRef>
              <c:f>k_exp!$L$30:$Q$30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2018pr</c:v>
                </c:pt>
                <c:pt idx="5">
                  <c:v>2019pr</c:v>
                </c:pt>
              </c:strCache>
            </c:strRef>
          </c:cat>
          <c:val>
            <c:numRef>
              <c:f>k_exp!$L$39:$Q$39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0.9</c:v>
                </c:pt>
                <c:pt idx="3">
                  <c:v>1.9</c:v>
                </c:pt>
                <c:pt idx="4">
                  <c:v>2.5</c:v>
                </c:pt>
                <c:pt idx="5">
                  <c:v>2.2000000000000002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260352"/>
        <c:axId val="194274432"/>
      </c:lineChart>
      <c:catAx>
        <c:axId val="1942603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Swedbank Sans Regular" panose="02020503050405020304" pitchFamily="18" charset="0"/>
              </a:defRPr>
            </a:pPr>
            <a:endParaRPr lang="et-EE"/>
          </a:p>
        </c:txPr>
        <c:crossAx val="194274432"/>
        <c:crosses val="autoZero"/>
        <c:auto val="1"/>
        <c:lblAlgn val="ctr"/>
        <c:lblOffset val="100"/>
        <c:noMultiLvlLbl val="0"/>
      </c:catAx>
      <c:valAx>
        <c:axId val="194274432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Swedbank Sans Regular" panose="02020503050405020304" pitchFamily="18" charset="0"/>
              </a:defRPr>
            </a:pPr>
            <a:endParaRPr lang="et-EE"/>
          </a:p>
        </c:txPr>
        <c:crossAx val="194260352"/>
        <c:crosses val="autoZero"/>
        <c:crossBetween val="between"/>
        <c:majorUnit val="1"/>
      </c:valAx>
      <c:valAx>
        <c:axId val="194275968"/>
        <c:scaling>
          <c:orientation val="minMax"/>
          <c:max val="9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Swedbank Sans Regular" panose="02020503050405020304" pitchFamily="18" charset="0"/>
              </a:defRPr>
            </a:pPr>
            <a:endParaRPr lang="et-EE"/>
          </a:p>
        </c:txPr>
        <c:crossAx val="194277760"/>
        <c:crosses val="max"/>
        <c:crossBetween val="between"/>
        <c:majorUnit val="3"/>
      </c:valAx>
      <c:catAx>
        <c:axId val="194277760"/>
        <c:scaling>
          <c:orientation val="minMax"/>
        </c:scaling>
        <c:delete val="1"/>
        <c:axPos val="b"/>
        <c:majorTickMark val="out"/>
        <c:minorTickMark val="none"/>
        <c:tickLblPos val="nextTo"/>
        <c:crossAx val="194275968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7.897100835050376E-2"/>
          <c:y val="0.80823113080446696"/>
          <c:w val="0.84602887139107608"/>
          <c:h val="0.12098703631627795"/>
        </c:manualLayout>
      </c:layout>
      <c:overlay val="0"/>
      <c:txPr>
        <a:bodyPr/>
        <a:lstStyle/>
        <a:p>
          <a:pPr>
            <a:defRPr sz="1200">
              <a:latin typeface="Swedbank Sans Regular" panose="02020503050405020304" pitchFamily="18" charset="0"/>
            </a:defRPr>
          </a:pPr>
          <a:endParaRPr lang="et-EE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latin typeface="Swedbank Sans Bold" panose="02020803050405020304" pitchFamily="18" charset="0"/>
              </a:defRPr>
            </a:pPr>
            <a:r>
              <a:rPr lang="et-EE" sz="1600" b="0">
                <a:latin typeface="Swedbank Sans Bold" panose="02020803050405020304" pitchFamily="18" charset="0"/>
              </a:rPr>
              <a:t>Tööjõu ühikulu, 2010=100</a:t>
            </a:r>
          </a:p>
        </c:rich>
      </c:tx>
      <c:layout>
        <c:manualLayout>
          <c:xMode val="edge"/>
          <c:yMode val="edge"/>
          <c:x val="0.20605646125220267"/>
          <c:y val="1.8518518518518517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ULC!$A$11</c:f>
              <c:strCache>
                <c:ptCount val="1"/>
                <c:pt idx="0">
                  <c:v>Taani</c:v>
                </c:pt>
              </c:strCache>
            </c:strRef>
          </c:tx>
          <c:spPr>
            <a:ln w="31750"/>
          </c:spPr>
          <c:marker>
            <c:symbol val="none"/>
          </c:marker>
          <c:cat>
            <c:strRef>
              <c:f>ULC!$E$10:$N$10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2018pr</c:v>
                </c:pt>
                <c:pt idx="9">
                  <c:v>2019pr</c:v>
                </c:pt>
              </c:strCache>
            </c:strRef>
          </c:cat>
          <c:val>
            <c:numRef>
              <c:f>ULC!$E$11:$N$11</c:f>
              <c:numCache>
                <c:formatCode>#,##0.0</c:formatCode>
                <c:ptCount val="10"/>
                <c:pt idx="0">
                  <c:v>100</c:v>
                </c:pt>
                <c:pt idx="1">
                  <c:v>100</c:v>
                </c:pt>
                <c:pt idx="2">
                  <c:v>100.8</c:v>
                </c:pt>
                <c:pt idx="3">
                  <c:v>101.5</c:v>
                </c:pt>
                <c:pt idx="4">
                  <c:v>102.2</c:v>
                </c:pt>
                <c:pt idx="5">
                  <c:v>104.2</c:v>
                </c:pt>
                <c:pt idx="6">
                  <c:v>104.8</c:v>
                </c:pt>
                <c:pt idx="7">
                  <c:v>105.6</c:v>
                </c:pt>
                <c:pt idx="8" formatCode="General">
                  <c:v>107.28959999999999</c:v>
                </c:pt>
                <c:pt idx="9" formatCode="General">
                  <c:v>109.22081279999999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ULC!$A$12</c:f>
              <c:strCache>
                <c:ptCount val="1"/>
                <c:pt idx="0">
                  <c:v>Eesti</c:v>
                </c:pt>
              </c:strCache>
            </c:strRef>
          </c:tx>
          <c:spPr>
            <a:ln w="31750"/>
          </c:spPr>
          <c:marker>
            <c:symbol val="none"/>
          </c:marker>
          <c:cat>
            <c:strRef>
              <c:f>ULC!$E$10:$N$10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2018pr</c:v>
                </c:pt>
                <c:pt idx="9">
                  <c:v>2019pr</c:v>
                </c:pt>
              </c:strCache>
            </c:strRef>
          </c:cat>
          <c:val>
            <c:numRef>
              <c:f>ULC!$E$12:$N$12</c:f>
              <c:numCache>
                <c:formatCode>#,##0.0</c:formatCode>
                <c:ptCount val="10"/>
                <c:pt idx="0">
                  <c:v>100</c:v>
                </c:pt>
                <c:pt idx="1">
                  <c:v>99.9</c:v>
                </c:pt>
                <c:pt idx="2">
                  <c:v>104.9</c:v>
                </c:pt>
                <c:pt idx="3">
                  <c:v>108.9</c:v>
                </c:pt>
                <c:pt idx="4">
                  <c:v>113.4</c:v>
                </c:pt>
                <c:pt idx="5">
                  <c:v>118.1</c:v>
                </c:pt>
                <c:pt idx="6">
                  <c:v>123.7</c:v>
                </c:pt>
                <c:pt idx="7">
                  <c:v>127.5</c:v>
                </c:pt>
                <c:pt idx="8" formatCode="General">
                  <c:v>131.70749999999998</c:v>
                </c:pt>
                <c:pt idx="9" formatCode="General">
                  <c:v>136.05384749999996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ULC!$A$13</c:f>
              <c:strCache>
                <c:ptCount val="1"/>
                <c:pt idx="0">
                  <c:v>Soome</c:v>
                </c:pt>
              </c:strCache>
            </c:strRef>
          </c:tx>
          <c:spPr>
            <a:ln w="31750"/>
          </c:spPr>
          <c:marker>
            <c:symbol val="none"/>
          </c:marker>
          <c:cat>
            <c:strRef>
              <c:f>ULC!$E$10:$N$10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2018pr</c:v>
                </c:pt>
                <c:pt idx="9">
                  <c:v>2019pr</c:v>
                </c:pt>
              </c:strCache>
            </c:strRef>
          </c:cat>
          <c:val>
            <c:numRef>
              <c:f>ULC!$E$13:$N$13</c:f>
              <c:numCache>
                <c:formatCode>#,##0.0</c:formatCode>
                <c:ptCount val="10"/>
                <c:pt idx="0">
                  <c:v>100</c:v>
                </c:pt>
                <c:pt idx="1">
                  <c:v>101.8</c:v>
                </c:pt>
                <c:pt idx="2">
                  <c:v>107</c:v>
                </c:pt>
                <c:pt idx="3">
                  <c:v>108.1</c:v>
                </c:pt>
                <c:pt idx="4">
                  <c:v>109.3</c:v>
                </c:pt>
                <c:pt idx="5">
                  <c:v>110.6</c:v>
                </c:pt>
                <c:pt idx="6">
                  <c:v>109.6</c:v>
                </c:pt>
                <c:pt idx="7">
                  <c:v>106.5</c:v>
                </c:pt>
                <c:pt idx="8" formatCode="General">
                  <c:v>106.5</c:v>
                </c:pt>
                <c:pt idx="9" formatCode="General">
                  <c:v>107.03249999999998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ULC!$A$14</c:f>
              <c:strCache>
                <c:ptCount val="1"/>
                <c:pt idx="0">
                  <c:v>Rootsi</c:v>
                </c:pt>
              </c:strCache>
            </c:strRef>
          </c:tx>
          <c:spPr>
            <a:ln w="31750"/>
          </c:spPr>
          <c:marker>
            <c:symbol val="none"/>
          </c:marker>
          <c:cat>
            <c:strRef>
              <c:f>ULC!$E$10:$N$10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2018pr</c:v>
                </c:pt>
                <c:pt idx="9">
                  <c:v>2019pr</c:v>
                </c:pt>
              </c:strCache>
            </c:strRef>
          </c:cat>
          <c:val>
            <c:numRef>
              <c:f>ULC!$E$14:$N$14</c:f>
              <c:numCache>
                <c:formatCode>#,##0.0</c:formatCode>
                <c:ptCount val="10"/>
                <c:pt idx="0">
                  <c:v>100</c:v>
                </c:pt>
                <c:pt idx="1">
                  <c:v>102.6</c:v>
                </c:pt>
                <c:pt idx="2">
                  <c:v>106.8</c:v>
                </c:pt>
                <c:pt idx="3">
                  <c:v>108.4</c:v>
                </c:pt>
                <c:pt idx="4">
                  <c:v>109.7</c:v>
                </c:pt>
                <c:pt idx="5">
                  <c:v>109.3</c:v>
                </c:pt>
                <c:pt idx="6">
                  <c:v>110.5</c:v>
                </c:pt>
                <c:pt idx="7">
                  <c:v>112.9</c:v>
                </c:pt>
                <c:pt idx="8" formatCode="General">
                  <c:v>114.8193</c:v>
                </c:pt>
                <c:pt idx="9" formatCode="General">
                  <c:v>116.8860474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ULC!$A$15</c:f>
              <c:strCache>
                <c:ptCount val="1"/>
                <c:pt idx="0">
                  <c:v>Norra</c:v>
                </c:pt>
              </c:strCache>
            </c:strRef>
          </c:tx>
          <c:spPr>
            <a:ln w="31750"/>
          </c:spPr>
          <c:marker>
            <c:symbol val="none"/>
          </c:marker>
          <c:cat>
            <c:strRef>
              <c:f>ULC!$E$10:$N$10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2018pr</c:v>
                </c:pt>
                <c:pt idx="9">
                  <c:v>2019pr</c:v>
                </c:pt>
              </c:strCache>
            </c:strRef>
          </c:cat>
          <c:val>
            <c:numRef>
              <c:f>ULC!$E$15:$N$15</c:f>
              <c:numCache>
                <c:formatCode>#,##0.0</c:formatCode>
                <c:ptCount val="10"/>
                <c:pt idx="0">
                  <c:v>100</c:v>
                </c:pt>
                <c:pt idx="1">
                  <c:v>105.1</c:v>
                </c:pt>
                <c:pt idx="2">
                  <c:v>109.2</c:v>
                </c:pt>
                <c:pt idx="3">
                  <c:v>114</c:v>
                </c:pt>
                <c:pt idx="4">
                  <c:v>116.7</c:v>
                </c:pt>
                <c:pt idx="5">
                  <c:v>118.1</c:v>
                </c:pt>
                <c:pt idx="6">
                  <c:v>118.7</c:v>
                </c:pt>
                <c:pt idx="7">
                  <c:v>120.5</c:v>
                </c:pt>
                <c:pt idx="8" formatCode="General">
                  <c:v>122.669</c:v>
                </c:pt>
                <c:pt idx="9" formatCode="General">
                  <c:v>124.75437299999999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709952"/>
        <c:axId val="195715840"/>
      </c:lineChart>
      <c:catAx>
        <c:axId val="195709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Swedbank Sans Regular" panose="02020503050405020304" pitchFamily="18" charset="0"/>
              </a:defRPr>
            </a:pPr>
            <a:endParaRPr lang="et-EE"/>
          </a:p>
        </c:txPr>
        <c:crossAx val="195715840"/>
        <c:crosses val="autoZero"/>
        <c:auto val="1"/>
        <c:lblAlgn val="ctr"/>
        <c:lblOffset val="100"/>
        <c:noMultiLvlLbl val="0"/>
      </c:catAx>
      <c:valAx>
        <c:axId val="195715840"/>
        <c:scaling>
          <c:orientation val="minMax"/>
          <c:min val="90"/>
        </c:scaling>
        <c:delete val="0"/>
        <c:axPos val="l"/>
        <c:majorGridlines>
          <c:spPr>
            <a:ln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Swedbank Sans Regular" panose="02020503050405020304" pitchFamily="18" charset="0"/>
              </a:defRPr>
            </a:pPr>
            <a:endParaRPr lang="et-EE"/>
          </a:p>
        </c:txPr>
        <c:crossAx val="195709952"/>
        <c:crosses val="autoZero"/>
        <c:crossBetween val="between"/>
        <c:majorUnit val="10"/>
      </c:valAx>
    </c:plotArea>
    <c:legend>
      <c:legendPos val="b"/>
      <c:layout/>
      <c:overlay val="0"/>
      <c:txPr>
        <a:bodyPr/>
        <a:lstStyle/>
        <a:p>
          <a:pPr>
            <a:defRPr sz="1200">
              <a:latin typeface="Swedbank Sans Bold" panose="02020803050405020304" pitchFamily="18" charset="0"/>
            </a:defRPr>
          </a:pPr>
          <a:endParaRPr lang="et-EE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latin typeface="Swedbank Sans Bold" panose="02020803050405020304" pitchFamily="18" charset="0"/>
              </a:defRPr>
            </a:pPr>
            <a:r>
              <a:rPr lang="et-EE" sz="1600" b="0">
                <a:latin typeface="Swedbank Sans Bold" panose="02020803050405020304" pitchFamily="18" charset="0"/>
              </a:rPr>
              <a:t>Eesti SKP hinnataseme võrdlus, %</a:t>
            </a:r>
          </a:p>
        </c:rich>
      </c:tx>
      <c:layout>
        <c:manualLayout>
          <c:xMode val="edge"/>
          <c:yMode val="edge"/>
          <c:x val="0.21450708216571682"/>
          <c:y val="3.188633483747785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215170836578931E-2"/>
          <c:y val="0.12453766190577213"/>
          <c:w val="0.90052758110799269"/>
          <c:h val="0.71179046712574612"/>
        </c:manualLayout>
      </c:layout>
      <c:lineChart>
        <c:grouping val="standard"/>
        <c:varyColors val="0"/>
        <c:ser>
          <c:idx val="0"/>
          <c:order val="0"/>
          <c:tx>
            <c:strRef>
              <c:f>Hinnad!$A$11</c:f>
              <c:strCache>
                <c:ptCount val="1"/>
                <c:pt idx="0">
                  <c:v>Taani</c:v>
                </c:pt>
              </c:strCache>
            </c:strRef>
          </c:tx>
          <c:spPr>
            <a:ln w="31750"/>
          </c:spPr>
          <c:marker>
            <c:symbol val="none"/>
          </c:marker>
          <c:dLbls>
            <c:dLbl>
              <c:idx val="0"/>
              <c:layout>
                <c:manualLayout>
                  <c:x val="-5.8641975308641993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>
                    <a:latin typeface="Swedbank Sans Bold" panose="02020803050405020304" pitchFamily="18" charset="0"/>
                  </a:defRPr>
                </a:pPr>
                <a:endParaRPr lang="et-E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Hinnad!$M$10:$W$10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2017h</c:v>
                </c:pt>
              </c:strCache>
            </c:strRef>
          </c:cat>
          <c:val>
            <c:numRef>
              <c:f>Hinnad!$M$11:$W$11</c:f>
              <c:numCache>
                <c:formatCode>0.0</c:formatCode>
                <c:ptCount val="8"/>
                <c:pt idx="0">
                  <c:v>50.225225225225238</c:v>
                </c:pt>
                <c:pt idx="1">
                  <c:v>51.015801354401802</c:v>
                </c:pt>
                <c:pt idx="2">
                  <c:v>51.301115241635685</c:v>
                </c:pt>
                <c:pt idx="3">
                  <c:v>52.941176470588225</c:v>
                </c:pt>
                <c:pt idx="4">
                  <c:v>53.598200899550221</c:v>
                </c:pt>
                <c:pt idx="5">
                  <c:v>54.880860876249045</c:v>
                </c:pt>
                <c:pt idx="6">
                  <c:v>54.579300074460157</c:v>
                </c:pt>
                <c:pt idx="7" formatCode="General">
                  <c:v>55.8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Hinnad!$A$13</c:f>
              <c:strCache>
                <c:ptCount val="1"/>
                <c:pt idx="0">
                  <c:v>Soome</c:v>
                </c:pt>
              </c:strCache>
            </c:strRef>
          </c:tx>
          <c:spPr>
            <a:ln w="31750"/>
          </c:spPr>
          <c:marker>
            <c:symbol val="none"/>
          </c:marker>
          <c:dLbls>
            <c:dLbl>
              <c:idx val="0"/>
              <c:layout>
                <c:manualLayout>
                  <c:x val="-5.5555555555555566E-2"/>
                  <c:y val="1.3888888888888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>
                    <a:latin typeface="Swedbank Sans Bold" panose="02020803050405020304" pitchFamily="18" charset="0"/>
                  </a:defRPr>
                </a:pPr>
                <a:endParaRPr lang="et-E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Hinnad!$M$10:$W$10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2017h</c:v>
                </c:pt>
              </c:strCache>
            </c:strRef>
          </c:cat>
          <c:val>
            <c:numRef>
              <c:f>Hinnad!$M$13:$W$13</c:f>
              <c:numCache>
                <c:formatCode>0.0</c:formatCode>
                <c:ptCount val="8"/>
                <c:pt idx="0">
                  <c:v>56.839422259983017</c:v>
                </c:pt>
                <c:pt idx="1">
                  <c:v>56.926952141057939</c:v>
                </c:pt>
                <c:pt idx="2">
                  <c:v>57.404326123128115</c:v>
                </c:pt>
                <c:pt idx="3">
                  <c:v>57.664233576642332</c:v>
                </c:pt>
                <c:pt idx="4">
                  <c:v>58.082859463850532</c:v>
                </c:pt>
                <c:pt idx="5">
                  <c:v>59.302325581395351</c:v>
                </c:pt>
                <c:pt idx="6">
                  <c:v>59.59349593495935</c:v>
                </c:pt>
                <c:pt idx="7" formatCode="General">
                  <c:v>61.4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Hinnad!$A$14</c:f>
              <c:strCache>
                <c:ptCount val="1"/>
                <c:pt idx="0">
                  <c:v>Rootsi</c:v>
                </c:pt>
              </c:strCache>
            </c:strRef>
          </c:tx>
          <c:spPr>
            <a:ln w="31750"/>
          </c:spPr>
          <c:marker>
            <c:symbol val="none"/>
          </c:marker>
          <c:dLbls>
            <c:dLbl>
              <c:idx val="0"/>
              <c:layout>
                <c:manualLayout>
                  <c:x val="-5.8641975308641993E-2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>
                    <a:latin typeface="Swedbank Sans Bold" panose="02020803050405020304" pitchFamily="18" charset="0"/>
                  </a:defRPr>
                </a:pPr>
                <a:endParaRPr lang="et-E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Hinnad!$M$10:$W$10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2017h</c:v>
                </c:pt>
              </c:strCache>
            </c:strRef>
          </c:cat>
          <c:val>
            <c:numRef>
              <c:f>Hinnad!$M$14:$W$14</c:f>
              <c:numCache>
                <c:formatCode>0.0</c:formatCode>
                <c:ptCount val="8"/>
                <c:pt idx="0">
                  <c:v>54.082457558609548</c:v>
                </c:pt>
                <c:pt idx="1">
                  <c:v>52.193995381062351</c:v>
                </c:pt>
                <c:pt idx="2">
                  <c:v>52.431610942249243</c:v>
                </c:pt>
                <c:pt idx="3">
                  <c:v>52.549889135254979</c:v>
                </c:pt>
                <c:pt idx="4">
                  <c:v>54.957724827056111</c:v>
                </c:pt>
                <c:pt idx="5">
                  <c:v>56.353591160221001</c:v>
                </c:pt>
                <c:pt idx="6">
                  <c:v>56.298003072196629</c:v>
                </c:pt>
                <c:pt idx="7" formatCode="General">
                  <c:v>58.4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Hinnad!$A$15</c:f>
              <c:strCache>
                <c:ptCount val="1"/>
                <c:pt idx="0">
                  <c:v>Norra</c:v>
                </c:pt>
              </c:strCache>
            </c:strRef>
          </c:tx>
          <c:spPr>
            <a:ln w="31750"/>
          </c:spPr>
          <c:marker>
            <c:symbol val="none"/>
          </c:marker>
          <c:dLbls>
            <c:dLbl>
              <c:idx val="0"/>
              <c:layout>
                <c:manualLayout>
                  <c:x val="-5.8641975308641993E-2"/>
                  <c:y val="4.1666666666666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>
                    <a:latin typeface="Swedbank Sans Bold" panose="02020803050405020304" pitchFamily="18" charset="0"/>
                  </a:defRPr>
                </a:pPr>
                <a:endParaRPr lang="et-E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Hinnad!$M$10:$W$10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2017h</c:v>
                </c:pt>
              </c:strCache>
            </c:strRef>
          </c:cat>
          <c:val>
            <c:numRef>
              <c:f>Hinnad!$M$15:$W$15</c:f>
              <c:numCache>
                <c:formatCode>0.0</c:formatCode>
                <c:ptCount val="8"/>
                <c:pt idx="0">
                  <c:v>44.77911646586346</c:v>
                </c:pt>
                <c:pt idx="1">
                  <c:v>43.883495145631066</c:v>
                </c:pt>
                <c:pt idx="2">
                  <c:v>43.125</c:v>
                </c:pt>
                <c:pt idx="3">
                  <c:v>45.142857142857139</c:v>
                </c:pt>
                <c:pt idx="4">
                  <c:v>47.445255474452559</c:v>
                </c:pt>
                <c:pt idx="5">
                  <c:v>49.583333333333343</c:v>
                </c:pt>
                <c:pt idx="6">
                  <c:v>49.493585415259965</c:v>
                </c:pt>
                <c:pt idx="7" formatCode="General">
                  <c:v>50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405568"/>
        <c:axId val="201407104"/>
      </c:lineChart>
      <c:catAx>
        <c:axId val="201405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Swedbank Sans Regular" panose="02020503050405020304" pitchFamily="18" charset="0"/>
              </a:defRPr>
            </a:pPr>
            <a:endParaRPr lang="et-EE"/>
          </a:p>
        </c:txPr>
        <c:crossAx val="201407104"/>
        <c:crosses val="autoZero"/>
        <c:auto val="1"/>
        <c:lblAlgn val="ctr"/>
        <c:lblOffset val="100"/>
        <c:noMultiLvlLbl val="0"/>
      </c:catAx>
      <c:valAx>
        <c:axId val="201407104"/>
        <c:scaling>
          <c:orientation val="minMax"/>
          <c:min val="40"/>
        </c:scaling>
        <c:delete val="0"/>
        <c:axPos val="l"/>
        <c:majorGridlines>
          <c:spPr>
            <a:ln>
              <a:solidFill>
                <a:schemeClr val="bg2">
                  <a:lumMod val="65000"/>
                </a:schemeClr>
              </a:solidFill>
              <a:prstDash val="dash"/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Swedbank Sans Regular" panose="02020503050405020304" pitchFamily="18" charset="0"/>
              </a:defRPr>
            </a:pPr>
            <a:endParaRPr lang="et-EE"/>
          </a:p>
        </c:txPr>
        <c:crossAx val="2014055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46079751833294"/>
          <c:y val="0.90038775365561385"/>
          <c:w val="0.74096286575289205"/>
          <c:h val="8.1448308544765244E-2"/>
        </c:manualLayout>
      </c:layout>
      <c:overlay val="0"/>
      <c:txPr>
        <a:bodyPr/>
        <a:lstStyle/>
        <a:p>
          <a:pPr>
            <a:defRPr sz="1200">
              <a:latin typeface="Swedbank Sans Bold" panose="02020803050405020304" pitchFamily="18" charset="0"/>
            </a:defRPr>
          </a:pPr>
          <a:endParaRPr lang="et-EE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064165892306936E-2"/>
          <c:y val="3.3460076045627375E-2"/>
          <c:w val="0.85448036386755999"/>
          <c:h val="0.89441298164725602"/>
        </c:manualLayout>
      </c:layout>
      <c:lineChart>
        <c:grouping val="standard"/>
        <c:varyColors val="0"/>
        <c:ser>
          <c:idx val="0"/>
          <c:order val="0"/>
          <c:tx>
            <c:strRef>
              <c:f>'[NO data.xlsx]turuosad'!$A$46</c:f>
              <c:strCache>
                <c:ptCount val="1"/>
                <c:pt idx="0">
                  <c:v>Germany </c:v>
                </c:pt>
              </c:strCache>
            </c:strRef>
          </c:tx>
          <c:cat>
            <c:strRef>
              <c:f>'[NO data.xlsx]turuosad'!$B$45:$P$45</c:f>
              <c:strCach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'[NO data.xlsx]turuosad'!$B$46:$P$46</c:f>
            </c:numRef>
          </c:val>
          <c:smooth val="0"/>
        </c:ser>
        <c:ser>
          <c:idx val="2"/>
          <c:order val="2"/>
          <c:tx>
            <c:strRef>
              <c:f>turuosad!$A$48</c:f>
              <c:strCache>
                <c:ptCount val="1"/>
                <c:pt idx="0">
                  <c:v>Soome, vasak t</c:v>
                </c:pt>
              </c:strCache>
            </c:strRef>
          </c:tx>
          <c:spPr>
            <a:ln w="31750"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turuosad!$B$45:$P$45</c:f>
              <c:strCach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turuosad!$B$48:$P$48</c:f>
              <c:numCache>
                <c:formatCode>0.00</c:formatCode>
                <c:ptCount val="11"/>
                <c:pt idx="0">
                  <c:v>2.1762839439076758</c:v>
                </c:pt>
                <c:pt idx="1">
                  <c:v>2.2953543100906373</c:v>
                </c:pt>
                <c:pt idx="2">
                  <c:v>2.4055680088696265</c:v>
                </c:pt>
                <c:pt idx="3">
                  <c:v>2.5727868279787431</c:v>
                </c:pt>
                <c:pt idx="4">
                  <c:v>2.6874170616192035</c:v>
                </c:pt>
                <c:pt idx="5">
                  <c:v>2.7744839097203666</c:v>
                </c:pt>
                <c:pt idx="6">
                  <c:v>3.0412242400687592</c:v>
                </c:pt>
                <c:pt idx="7">
                  <c:v>2.8387787877319135</c:v>
                </c:pt>
                <c:pt idx="8">
                  <c:v>3.0201396299341501</c:v>
                </c:pt>
                <c:pt idx="9">
                  <c:v>3.2318216283349335</c:v>
                </c:pt>
                <c:pt idx="10">
                  <c:v>3.1147641443137455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206144"/>
        <c:axId val="213207680"/>
      </c:lineChart>
      <c:lineChart>
        <c:grouping val="standard"/>
        <c:varyColors val="0"/>
        <c:ser>
          <c:idx val="1"/>
          <c:order val="1"/>
          <c:tx>
            <c:strRef>
              <c:f>turuosad!$A$47</c:f>
              <c:strCache>
                <c:ptCount val="1"/>
                <c:pt idx="0">
                  <c:v>Taani, parem t</c:v>
                </c:pt>
              </c:strCache>
            </c:strRef>
          </c:tx>
          <c:spPr>
            <a:ln w="31750">
              <a:solidFill>
                <a:schemeClr val="accent3"/>
              </a:solidFill>
            </a:ln>
          </c:spPr>
          <c:marker>
            <c:symbol val="none"/>
          </c:marker>
          <c:cat>
            <c:strRef>
              <c:f>turuosad!$B$45:$P$45</c:f>
              <c:strCach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turuosad!$B$47:$P$47</c:f>
              <c:numCache>
                <c:formatCode>0.00</c:formatCode>
                <c:ptCount val="11"/>
                <c:pt idx="0">
                  <c:v>0.29735195865017483</c:v>
                </c:pt>
                <c:pt idx="1">
                  <c:v>0.31800992393309985</c:v>
                </c:pt>
                <c:pt idx="2">
                  <c:v>0.30095109400507702</c:v>
                </c:pt>
                <c:pt idx="3">
                  <c:v>0.31689654225687097</c:v>
                </c:pt>
                <c:pt idx="4">
                  <c:v>0.33526323417283138</c:v>
                </c:pt>
                <c:pt idx="5">
                  <c:v>0.32510693637978161</c:v>
                </c:pt>
                <c:pt idx="6">
                  <c:v>0.36207598487287651</c:v>
                </c:pt>
                <c:pt idx="7">
                  <c:v>0.39147413056033892</c:v>
                </c:pt>
                <c:pt idx="8">
                  <c:v>0.38014527322956676</c:v>
                </c:pt>
                <c:pt idx="9">
                  <c:v>0.40513635287435579</c:v>
                </c:pt>
                <c:pt idx="10">
                  <c:v>0.43925090126511485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215104"/>
        <c:axId val="213213568"/>
      </c:lineChart>
      <c:catAx>
        <c:axId val="2132061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Swedbank Sans Regular" panose="02020503050405020304" pitchFamily="18" charset="0"/>
              </a:defRPr>
            </a:pPr>
            <a:endParaRPr lang="et-EE"/>
          </a:p>
        </c:txPr>
        <c:crossAx val="213207680"/>
        <c:crosses val="autoZero"/>
        <c:auto val="1"/>
        <c:lblAlgn val="ctr"/>
        <c:lblOffset val="100"/>
        <c:tickLblSkip val="2"/>
        <c:noMultiLvlLbl val="0"/>
      </c:catAx>
      <c:valAx>
        <c:axId val="213207680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Swedbank Sans Regular" panose="02020503050405020304" pitchFamily="18" charset="0"/>
              </a:defRPr>
            </a:pPr>
            <a:endParaRPr lang="et-EE"/>
          </a:p>
        </c:txPr>
        <c:crossAx val="213206144"/>
        <c:crosses val="autoZero"/>
        <c:crossBetween val="between"/>
      </c:valAx>
      <c:valAx>
        <c:axId val="213213568"/>
        <c:scaling>
          <c:orientation val="minMax"/>
          <c:max val="0.49000000000000005"/>
        </c:scaling>
        <c:delete val="0"/>
        <c:axPos val="r"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Swedbank Sans Regular" panose="02020503050405020304" pitchFamily="18" charset="0"/>
              </a:defRPr>
            </a:pPr>
            <a:endParaRPr lang="et-EE"/>
          </a:p>
        </c:txPr>
        <c:crossAx val="213215104"/>
        <c:crosses val="max"/>
        <c:crossBetween val="between"/>
        <c:majorUnit val="7.0000000000000007E-2"/>
      </c:valAx>
      <c:catAx>
        <c:axId val="213215104"/>
        <c:scaling>
          <c:orientation val="minMax"/>
        </c:scaling>
        <c:delete val="1"/>
        <c:axPos val="b"/>
        <c:majorTickMark val="out"/>
        <c:minorTickMark val="none"/>
        <c:tickLblPos val="nextTo"/>
        <c:crossAx val="213213568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10578881987577635"/>
          <c:y val="0.55456040238316218"/>
          <c:w val="0.64327950310559001"/>
          <c:h val="0.10380671237388102"/>
        </c:manualLayout>
      </c:layout>
      <c:overlay val="0"/>
      <c:txPr>
        <a:bodyPr/>
        <a:lstStyle/>
        <a:p>
          <a:pPr>
            <a:defRPr sz="1200">
              <a:latin typeface="Swedbank Sans Bold" panose="02020803050405020304" pitchFamily="18" charset="0"/>
            </a:defRPr>
          </a:pPr>
          <a:endParaRPr lang="et-EE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041799709270091E-2"/>
          <c:y val="3.3460076045627375E-2"/>
          <c:w val="0.90473559634344458"/>
          <c:h val="0.89441298164725602"/>
        </c:manualLayout>
      </c:layout>
      <c:lineChart>
        <c:grouping val="standard"/>
        <c:varyColors val="0"/>
        <c:ser>
          <c:idx val="0"/>
          <c:order val="0"/>
          <c:tx>
            <c:strRef>
              <c:f>turuosad!$A$54</c:f>
              <c:strCache>
                <c:ptCount val="1"/>
                <c:pt idx="0">
                  <c:v>Rootsi (ilma mob.seadm.)</c:v>
                </c:pt>
              </c:strCache>
            </c:strRef>
          </c:tx>
          <c:spPr>
            <a:ln w="31750"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turuosad!$B$45:$P$45</c:f>
              <c:strCach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turuosad!$B$54:$P$54</c:f>
              <c:numCache>
                <c:formatCode>0.00</c:formatCode>
                <c:ptCount val="11"/>
                <c:pt idx="0">
                  <c:v>0.54971996133397771</c:v>
                </c:pt>
                <c:pt idx="1">
                  <c:v>0.50638209308680204</c:v>
                </c:pt>
                <c:pt idx="2">
                  <c:v>0.47515198068693076</c:v>
                </c:pt>
                <c:pt idx="3">
                  <c:v>0.48412392442947999</c:v>
                </c:pt>
                <c:pt idx="4">
                  <c:v>0.59914539594041294</c:v>
                </c:pt>
                <c:pt idx="5">
                  <c:v>0.54301265254845654</c:v>
                </c:pt>
                <c:pt idx="6">
                  <c:v>0.62338158523759446</c:v>
                </c:pt>
                <c:pt idx="7">
                  <c:v>0.61565364536453648</c:v>
                </c:pt>
                <c:pt idx="8">
                  <c:v>0.5946067020911896</c:v>
                </c:pt>
                <c:pt idx="9">
                  <c:v>0.6402541825409972</c:v>
                </c:pt>
                <c:pt idx="10">
                  <c:v>0.65199444359872127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turuosad!$A$55</c:f>
              <c:strCache>
                <c:ptCount val="1"/>
                <c:pt idx="0">
                  <c:v>Norra</c:v>
                </c:pt>
              </c:strCache>
            </c:strRef>
          </c:tx>
          <c:spPr>
            <a:ln w="31750">
              <a:solidFill>
                <a:schemeClr val="accent3"/>
              </a:solidFill>
            </a:ln>
          </c:spPr>
          <c:marker>
            <c:symbol val="none"/>
          </c:marker>
          <c:cat>
            <c:strRef>
              <c:f>turuosad!$B$45:$P$45</c:f>
              <c:strCach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turuosad!$B$55:$P$55</c:f>
              <c:numCache>
                <c:formatCode>0.00</c:formatCode>
                <c:ptCount val="11"/>
                <c:pt idx="0">
                  <c:v>0.53975321911293661</c:v>
                </c:pt>
                <c:pt idx="1">
                  <c:v>0.5371857413857013</c:v>
                </c:pt>
                <c:pt idx="2">
                  <c:v>0.48261583825747101</c:v>
                </c:pt>
                <c:pt idx="3">
                  <c:v>0.54699069516610888</c:v>
                </c:pt>
                <c:pt idx="4">
                  <c:v>0.6079075162691937</c:v>
                </c:pt>
                <c:pt idx="5">
                  <c:v>0.68045571226219015</c:v>
                </c:pt>
                <c:pt idx="6">
                  <c:v>0.77673472017463741</c:v>
                </c:pt>
                <c:pt idx="7">
                  <c:v>0.77410637295428075</c:v>
                </c:pt>
                <c:pt idx="8">
                  <c:v>0.75501433828606712</c:v>
                </c:pt>
                <c:pt idx="9">
                  <c:v>0.78176782890030783</c:v>
                </c:pt>
                <c:pt idx="10">
                  <c:v>0.7924150586665184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548416"/>
        <c:axId val="212926464"/>
      </c:lineChart>
      <c:catAx>
        <c:axId val="211548416"/>
        <c:scaling>
          <c:orientation val="minMax"/>
        </c:scaling>
        <c:delete val="0"/>
        <c:axPos val="b"/>
        <c:majorTickMark val="out"/>
        <c:minorTickMark val="none"/>
        <c:tickLblPos val="nextTo"/>
        <c:crossAx val="212926464"/>
        <c:crosses val="autoZero"/>
        <c:auto val="1"/>
        <c:lblAlgn val="ctr"/>
        <c:lblOffset val="100"/>
        <c:tickLblSkip val="2"/>
        <c:noMultiLvlLbl val="0"/>
      </c:catAx>
      <c:valAx>
        <c:axId val="212926464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050">
                <a:latin typeface="Swedbank Sans Regular" panose="02020503050405020304" pitchFamily="18" charset="0"/>
              </a:defRPr>
            </a:pPr>
            <a:endParaRPr lang="et-EE"/>
          </a:p>
        </c:txPr>
        <c:crossAx val="211548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493316399838305"/>
          <c:y val="0.51482434657644982"/>
          <c:w val="0.56466941255778758"/>
          <c:h val="0.17111152360707763"/>
        </c:manualLayout>
      </c:layout>
      <c:overlay val="0"/>
      <c:txPr>
        <a:bodyPr/>
        <a:lstStyle/>
        <a:p>
          <a:pPr>
            <a:defRPr sz="1200">
              <a:latin typeface="Swedbank Sans Bold" panose="02020803050405020304" pitchFamily="18" charset="0"/>
            </a:defRPr>
          </a:pPr>
          <a:endParaRPr lang="et-EE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latin typeface="Swedbank Sans Bold" panose="02020803050405020304" pitchFamily="18" charset="0"/>
              </a:defRPr>
            </a:pPr>
            <a:r>
              <a:rPr lang="et-EE" sz="1600" b="0">
                <a:latin typeface="Swedbank Sans Bold" panose="02020803050405020304" pitchFamily="18" charset="0"/>
              </a:rPr>
              <a:t>Põhjamaade</a:t>
            </a:r>
            <a:r>
              <a:rPr lang="et-EE" sz="1600" b="0" baseline="0">
                <a:latin typeface="Swedbank Sans Bold" panose="02020803050405020304" pitchFamily="18" charset="0"/>
              </a:rPr>
              <a:t> ehitusmahtude kasv, %</a:t>
            </a:r>
            <a:endParaRPr lang="et-EE" sz="1600" b="0">
              <a:latin typeface="Swedbank Sans Bold" panose="02020803050405020304" pitchFamily="18" charset="0"/>
            </a:endParaRPr>
          </a:p>
        </c:rich>
      </c:tx>
      <c:layout>
        <c:manualLayout>
          <c:xMode val="edge"/>
          <c:yMode val="edge"/>
          <c:x val="0.10937489063867016"/>
          <c:y val="2.777777777777777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0488407699037617E-2"/>
          <c:y val="0.15361680838597566"/>
          <c:w val="0.86312917928832544"/>
          <c:h val="0.637571568421836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ehitus!$F$51</c:f>
              <c:strCache>
                <c:ptCount val="1"/>
                <c:pt idx="0">
                  <c:v>Soome ehitusmaht*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ehitus!$G$50:$AE$50</c:f>
              <c:strCache>
                <c:ptCount val="25"/>
                <c:pt idx="0">
                  <c:v>1Q2012</c:v>
                </c:pt>
                <c:pt idx="1">
                  <c:v>2Q2012</c:v>
                </c:pt>
                <c:pt idx="2">
                  <c:v>3Q2012</c:v>
                </c:pt>
                <c:pt idx="3">
                  <c:v>4Q2012</c:v>
                </c:pt>
                <c:pt idx="4">
                  <c:v>1Q2013</c:v>
                </c:pt>
                <c:pt idx="5">
                  <c:v>2Q2013</c:v>
                </c:pt>
                <c:pt idx="6">
                  <c:v>3Q2013</c:v>
                </c:pt>
                <c:pt idx="7">
                  <c:v>4Q2013</c:v>
                </c:pt>
                <c:pt idx="8">
                  <c:v>1Q2014</c:v>
                </c:pt>
                <c:pt idx="9">
                  <c:v>2Q2014</c:v>
                </c:pt>
                <c:pt idx="10">
                  <c:v>3Q2014</c:v>
                </c:pt>
                <c:pt idx="11">
                  <c:v>4Q2014</c:v>
                </c:pt>
                <c:pt idx="12">
                  <c:v>1Q2015</c:v>
                </c:pt>
                <c:pt idx="13">
                  <c:v>2Q2015</c:v>
                </c:pt>
                <c:pt idx="14">
                  <c:v>3Q2015</c:v>
                </c:pt>
                <c:pt idx="15">
                  <c:v>4Q2015</c:v>
                </c:pt>
                <c:pt idx="16">
                  <c:v>1Q2016</c:v>
                </c:pt>
                <c:pt idx="17">
                  <c:v>2Q2016</c:v>
                </c:pt>
                <c:pt idx="18">
                  <c:v>3Q2016</c:v>
                </c:pt>
                <c:pt idx="19">
                  <c:v>4Q2016</c:v>
                </c:pt>
                <c:pt idx="20">
                  <c:v>1Q2017</c:v>
                </c:pt>
                <c:pt idx="21">
                  <c:v>2Q2017</c:v>
                </c:pt>
                <c:pt idx="22">
                  <c:v>3Q2017</c:v>
                </c:pt>
                <c:pt idx="23">
                  <c:v>4Q2017</c:v>
                </c:pt>
                <c:pt idx="24">
                  <c:v>1Q2018</c:v>
                </c:pt>
              </c:strCache>
            </c:strRef>
          </c:cat>
          <c:val>
            <c:numRef>
              <c:f>ehitus!$G$51:$AE$51</c:f>
              <c:numCache>
                <c:formatCode>General</c:formatCode>
                <c:ptCount val="25"/>
                <c:pt idx="0">
                  <c:v>2.5333333333333337</c:v>
                </c:pt>
                <c:pt idx="1">
                  <c:v>-0.53333333333333333</c:v>
                </c:pt>
                <c:pt idx="2">
                  <c:v>-2.6333333333333333</c:v>
                </c:pt>
                <c:pt idx="3">
                  <c:v>-2.3333333333333335</c:v>
                </c:pt>
                <c:pt idx="4">
                  <c:v>-6.3666666666666671</c:v>
                </c:pt>
                <c:pt idx="5">
                  <c:v>-3.7999999999999994</c:v>
                </c:pt>
                <c:pt idx="6">
                  <c:v>0</c:v>
                </c:pt>
                <c:pt idx="7">
                  <c:v>-2.6666666666666665</c:v>
                </c:pt>
                <c:pt idx="8">
                  <c:v>0.86666666666666659</c:v>
                </c:pt>
                <c:pt idx="9">
                  <c:v>2.4666666666666668</c:v>
                </c:pt>
                <c:pt idx="10">
                  <c:v>-1.3666666666666665</c:v>
                </c:pt>
                <c:pt idx="11">
                  <c:v>0.40000000000000008</c:v>
                </c:pt>
                <c:pt idx="12">
                  <c:v>3.6</c:v>
                </c:pt>
                <c:pt idx="13">
                  <c:v>7.1333333333333337</c:v>
                </c:pt>
                <c:pt idx="14">
                  <c:v>6.2</c:v>
                </c:pt>
                <c:pt idx="15">
                  <c:v>5.166666666666667</c:v>
                </c:pt>
                <c:pt idx="16">
                  <c:v>4.5666666666666664</c:v>
                </c:pt>
                <c:pt idx="17">
                  <c:v>6.2666666666666666</c:v>
                </c:pt>
                <c:pt idx="18">
                  <c:v>5.6333333333333329</c:v>
                </c:pt>
                <c:pt idx="19">
                  <c:v>5.6333333333333329</c:v>
                </c:pt>
                <c:pt idx="20">
                  <c:v>9.5666666666666664</c:v>
                </c:pt>
                <c:pt idx="21">
                  <c:v>4.3666666666666671</c:v>
                </c:pt>
                <c:pt idx="22">
                  <c:v>4.3999999999999995</c:v>
                </c:pt>
                <c:pt idx="23">
                  <c:v>4.8</c:v>
                </c:pt>
                <c:pt idx="24">
                  <c:v>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57412736"/>
        <c:axId val="162530432"/>
      </c:barChart>
      <c:lineChart>
        <c:grouping val="standard"/>
        <c:varyColors val="0"/>
        <c:ser>
          <c:idx val="1"/>
          <c:order val="1"/>
          <c:tx>
            <c:strRef>
              <c:f>ehitus!$F$52</c:f>
              <c:strCache>
                <c:ptCount val="1"/>
                <c:pt idx="0">
                  <c:v>Rootsi ehitusmaht</c:v>
                </c:pt>
              </c:strCache>
            </c:strRef>
          </c:tx>
          <c:spPr>
            <a:ln w="31750"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ehitus!$G$50:$AE$50</c:f>
              <c:strCache>
                <c:ptCount val="25"/>
                <c:pt idx="0">
                  <c:v>1Q2012</c:v>
                </c:pt>
                <c:pt idx="1">
                  <c:v>2Q2012</c:v>
                </c:pt>
                <c:pt idx="2">
                  <c:v>3Q2012</c:v>
                </c:pt>
                <c:pt idx="3">
                  <c:v>4Q2012</c:v>
                </c:pt>
                <c:pt idx="4">
                  <c:v>1Q2013</c:v>
                </c:pt>
                <c:pt idx="5">
                  <c:v>2Q2013</c:v>
                </c:pt>
                <c:pt idx="6">
                  <c:v>3Q2013</c:v>
                </c:pt>
                <c:pt idx="7">
                  <c:v>4Q2013</c:v>
                </c:pt>
                <c:pt idx="8">
                  <c:v>1Q2014</c:v>
                </c:pt>
                <c:pt idx="9">
                  <c:v>2Q2014</c:v>
                </c:pt>
                <c:pt idx="10">
                  <c:v>3Q2014</c:v>
                </c:pt>
                <c:pt idx="11">
                  <c:v>4Q2014</c:v>
                </c:pt>
                <c:pt idx="12">
                  <c:v>1Q2015</c:v>
                </c:pt>
                <c:pt idx="13">
                  <c:v>2Q2015</c:v>
                </c:pt>
                <c:pt idx="14">
                  <c:v>3Q2015</c:v>
                </c:pt>
                <c:pt idx="15">
                  <c:v>4Q2015</c:v>
                </c:pt>
                <c:pt idx="16">
                  <c:v>1Q2016</c:v>
                </c:pt>
                <c:pt idx="17">
                  <c:v>2Q2016</c:v>
                </c:pt>
                <c:pt idx="18">
                  <c:v>3Q2016</c:v>
                </c:pt>
                <c:pt idx="19">
                  <c:v>4Q2016</c:v>
                </c:pt>
                <c:pt idx="20">
                  <c:v>1Q2017</c:v>
                </c:pt>
                <c:pt idx="21">
                  <c:v>2Q2017</c:v>
                </c:pt>
                <c:pt idx="22">
                  <c:v>3Q2017</c:v>
                </c:pt>
                <c:pt idx="23">
                  <c:v>4Q2017</c:v>
                </c:pt>
                <c:pt idx="24">
                  <c:v>1Q2018</c:v>
                </c:pt>
              </c:strCache>
            </c:strRef>
          </c:cat>
          <c:val>
            <c:numRef>
              <c:f>ehitus!$G$52:$AE$52</c:f>
              <c:numCache>
                <c:formatCode>General</c:formatCode>
                <c:ptCount val="25"/>
                <c:pt idx="0">
                  <c:v>0.8666666666666667</c:v>
                </c:pt>
                <c:pt idx="1">
                  <c:v>-7.3666666666666671</c:v>
                </c:pt>
                <c:pt idx="2">
                  <c:v>-12.1</c:v>
                </c:pt>
                <c:pt idx="3">
                  <c:v>-6.4666666666666677</c:v>
                </c:pt>
                <c:pt idx="4">
                  <c:v>-4.7666666666666666</c:v>
                </c:pt>
                <c:pt idx="5">
                  <c:v>-1.5999999999999999</c:v>
                </c:pt>
                <c:pt idx="6">
                  <c:v>-0.73333333333333339</c:v>
                </c:pt>
                <c:pt idx="7">
                  <c:v>-5.4333333333333336</c:v>
                </c:pt>
                <c:pt idx="8">
                  <c:v>-0.43333333333333335</c:v>
                </c:pt>
                <c:pt idx="9">
                  <c:v>-1.5333333333333334</c:v>
                </c:pt>
                <c:pt idx="10">
                  <c:v>2.5</c:v>
                </c:pt>
                <c:pt idx="11">
                  <c:v>3.6666666666666665</c:v>
                </c:pt>
                <c:pt idx="12">
                  <c:v>3</c:v>
                </c:pt>
                <c:pt idx="13">
                  <c:v>7.9666666666666659</c:v>
                </c:pt>
                <c:pt idx="14">
                  <c:v>8.8333333333333339</c:v>
                </c:pt>
                <c:pt idx="15">
                  <c:v>12.1</c:v>
                </c:pt>
                <c:pt idx="16">
                  <c:v>14.799999999999999</c:v>
                </c:pt>
                <c:pt idx="17">
                  <c:v>6.9666666666666677</c:v>
                </c:pt>
                <c:pt idx="18">
                  <c:v>7.4666666666666677</c:v>
                </c:pt>
                <c:pt idx="19">
                  <c:v>8.5</c:v>
                </c:pt>
                <c:pt idx="20">
                  <c:v>4.5666666666666664</c:v>
                </c:pt>
                <c:pt idx="21">
                  <c:v>13.200000000000001</c:v>
                </c:pt>
                <c:pt idx="22">
                  <c:v>8.9666666666666668</c:v>
                </c:pt>
                <c:pt idx="23">
                  <c:v>4.1000000000000005</c:v>
                </c:pt>
                <c:pt idx="24">
                  <c:v>-0.5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ehitus!$F$53</c:f>
              <c:strCache>
                <c:ptCount val="1"/>
                <c:pt idx="0">
                  <c:v>Norra ehitustoodang</c:v>
                </c:pt>
              </c:strCache>
            </c:strRef>
          </c:tx>
          <c:spPr>
            <a:ln w="31750"/>
          </c:spPr>
          <c:marker>
            <c:symbol val="none"/>
          </c:marker>
          <c:cat>
            <c:strRef>
              <c:f>ehitus!$G$50:$AE$50</c:f>
              <c:strCache>
                <c:ptCount val="25"/>
                <c:pt idx="0">
                  <c:v>1Q2012</c:v>
                </c:pt>
                <c:pt idx="1">
                  <c:v>2Q2012</c:v>
                </c:pt>
                <c:pt idx="2">
                  <c:v>3Q2012</c:v>
                </c:pt>
                <c:pt idx="3">
                  <c:v>4Q2012</c:v>
                </c:pt>
                <c:pt idx="4">
                  <c:v>1Q2013</c:v>
                </c:pt>
                <c:pt idx="5">
                  <c:v>2Q2013</c:v>
                </c:pt>
                <c:pt idx="6">
                  <c:v>3Q2013</c:v>
                </c:pt>
                <c:pt idx="7">
                  <c:v>4Q2013</c:v>
                </c:pt>
                <c:pt idx="8">
                  <c:v>1Q2014</c:v>
                </c:pt>
                <c:pt idx="9">
                  <c:v>2Q2014</c:v>
                </c:pt>
                <c:pt idx="10">
                  <c:v>3Q2014</c:v>
                </c:pt>
                <c:pt idx="11">
                  <c:v>4Q2014</c:v>
                </c:pt>
                <c:pt idx="12">
                  <c:v>1Q2015</c:v>
                </c:pt>
                <c:pt idx="13">
                  <c:v>2Q2015</c:v>
                </c:pt>
                <c:pt idx="14">
                  <c:v>3Q2015</c:v>
                </c:pt>
                <c:pt idx="15">
                  <c:v>4Q2015</c:v>
                </c:pt>
                <c:pt idx="16">
                  <c:v>1Q2016</c:v>
                </c:pt>
                <c:pt idx="17">
                  <c:v>2Q2016</c:v>
                </c:pt>
                <c:pt idx="18">
                  <c:v>3Q2016</c:v>
                </c:pt>
                <c:pt idx="19">
                  <c:v>4Q2016</c:v>
                </c:pt>
                <c:pt idx="20">
                  <c:v>1Q2017</c:v>
                </c:pt>
                <c:pt idx="21">
                  <c:v>2Q2017</c:v>
                </c:pt>
                <c:pt idx="22">
                  <c:v>3Q2017</c:v>
                </c:pt>
                <c:pt idx="23">
                  <c:v>4Q2017</c:v>
                </c:pt>
                <c:pt idx="24">
                  <c:v>1Q2018</c:v>
                </c:pt>
              </c:strCache>
            </c:strRef>
          </c:cat>
          <c:val>
            <c:numRef>
              <c:f>ehitus!$G$53:$AE$53</c:f>
              <c:numCache>
                <c:formatCode>General</c:formatCode>
                <c:ptCount val="25"/>
                <c:pt idx="0">
                  <c:v>10.0871731008717</c:v>
                </c:pt>
                <c:pt idx="1">
                  <c:v>9.1133004926108292</c:v>
                </c:pt>
                <c:pt idx="2">
                  <c:v>7.2904009720534599</c:v>
                </c:pt>
                <c:pt idx="3">
                  <c:v>3.85064177362894</c:v>
                </c:pt>
                <c:pt idx="4">
                  <c:v>3.6199095022624301</c:v>
                </c:pt>
                <c:pt idx="5">
                  <c:v>5.1918735891647998</c:v>
                </c:pt>
                <c:pt idx="6">
                  <c:v>7.8142695356738496</c:v>
                </c:pt>
                <c:pt idx="7">
                  <c:v>8.5393258426966199</c:v>
                </c:pt>
                <c:pt idx="8">
                  <c:v>5.2401746724890996</c:v>
                </c:pt>
                <c:pt idx="9">
                  <c:v>6.2231759656652299</c:v>
                </c:pt>
                <c:pt idx="10">
                  <c:v>5.1470588235293997</c:v>
                </c:pt>
                <c:pt idx="11">
                  <c:v>2.1739130434782701</c:v>
                </c:pt>
                <c:pt idx="12">
                  <c:v>1.97095435684646</c:v>
                </c:pt>
                <c:pt idx="13">
                  <c:v>0.80808080808080496</c:v>
                </c:pt>
                <c:pt idx="14">
                  <c:v>0.99900099900099903</c:v>
                </c:pt>
                <c:pt idx="15">
                  <c:v>1.9250253292806401</c:v>
                </c:pt>
                <c:pt idx="16">
                  <c:v>5.4933875890132304</c:v>
                </c:pt>
                <c:pt idx="17">
                  <c:v>2.3046092184368701</c:v>
                </c:pt>
                <c:pt idx="18">
                  <c:v>2.07715133531158</c:v>
                </c:pt>
                <c:pt idx="19">
                  <c:v>4.6719681908548703</c:v>
                </c:pt>
                <c:pt idx="20">
                  <c:v>2.89296046287367</c:v>
                </c:pt>
                <c:pt idx="21">
                  <c:v>5.4848188050930498</c:v>
                </c:pt>
                <c:pt idx="22">
                  <c:v>5.0387596899224798</c:v>
                </c:pt>
                <c:pt idx="23">
                  <c:v>4.2735042735042699</c:v>
                </c:pt>
                <c:pt idx="24">
                  <c:v>2.8116213683223998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412736"/>
        <c:axId val="162530432"/>
      </c:lineChart>
      <c:catAx>
        <c:axId val="157412736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/>
          <a:lstStyle/>
          <a:p>
            <a:pPr>
              <a:defRPr sz="1200">
                <a:latin typeface="Swedbank Sans Regular" panose="02020503050405020304" pitchFamily="18" charset="0"/>
              </a:defRPr>
            </a:pPr>
            <a:endParaRPr lang="et-EE"/>
          </a:p>
        </c:txPr>
        <c:crossAx val="162530432"/>
        <c:crosses val="autoZero"/>
        <c:auto val="1"/>
        <c:lblAlgn val="ctr"/>
        <c:lblOffset val="100"/>
        <c:tickLblSkip val="4"/>
        <c:noMultiLvlLbl val="0"/>
      </c:catAx>
      <c:valAx>
        <c:axId val="162530432"/>
        <c:scaling>
          <c:orientation val="minMax"/>
          <c:max val="15"/>
          <c:min val="-15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Swedbank Sans Regular" panose="02020503050405020304" pitchFamily="18" charset="0"/>
              </a:defRPr>
            </a:pPr>
            <a:endParaRPr lang="et-EE"/>
          </a:p>
        </c:txPr>
        <c:crossAx val="157412736"/>
        <c:crosses val="autoZero"/>
        <c:crossBetween val="between"/>
        <c:majorUnit val="5"/>
      </c:valAx>
    </c:plotArea>
    <c:legend>
      <c:legendPos val="b"/>
      <c:layout>
        <c:manualLayout>
          <c:xMode val="edge"/>
          <c:yMode val="edge"/>
          <c:x val="0.12362379702537182"/>
          <c:y val="0.86089624170002144"/>
          <c:w val="0.80578040244969373"/>
          <c:h val="0.11132599949856846"/>
        </c:manualLayout>
      </c:layout>
      <c:overlay val="0"/>
      <c:txPr>
        <a:bodyPr/>
        <a:lstStyle/>
        <a:p>
          <a:pPr>
            <a:defRPr sz="1200">
              <a:latin typeface="Swedbank Sans Bold" panose="02020803050405020304" pitchFamily="18" charset="0"/>
            </a:defRPr>
          </a:pPr>
          <a:endParaRPr lang="et-EE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latin typeface="Swedbank Sans Bold" panose="02020803050405020304" pitchFamily="18" charset="0"/>
              </a:defRPr>
            </a:pPr>
            <a:r>
              <a:rPr lang="et-EE" sz="1600" b="0" dirty="0" smtClean="0">
                <a:latin typeface="Swedbank Sans Bold" panose="02020803050405020304" pitchFamily="18" charset="0"/>
              </a:rPr>
              <a:t>Investeeringute kasv, %</a:t>
            </a:r>
            <a:endParaRPr lang="et-EE" sz="1600" b="0" dirty="0">
              <a:latin typeface="Swedbank Sans Bold" panose="02020803050405020304" pitchFamily="18" charset="0"/>
            </a:endParaRPr>
          </a:p>
        </c:rich>
      </c:tx>
      <c:layout>
        <c:manualLayout>
          <c:xMode val="edge"/>
          <c:yMode val="edge"/>
          <c:x val="0.26806488470609707"/>
          <c:y val="9.12547528517110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9671974299084459E-2"/>
          <c:y val="0.10038022813688213"/>
          <c:w val="0.9261501273799182"/>
          <c:h val="0.827492829556001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GDP!$B$26</c:f>
              <c:strCache>
                <c:ptCount val="1"/>
                <c:pt idx="0">
                  <c:v>Soome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GDP!$C$25:$H$25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2018pr</c:v>
                </c:pt>
                <c:pt idx="5">
                  <c:v>2019pr</c:v>
                </c:pt>
              </c:strCache>
            </c:strRef>
          </c:cat>
          <c:val>
            <c:numRef>
              <c:f>GDP!$C$26:$H$26</c:f>
              <c:numCache>
                <c:formatCode>General</c:formatCode>
                <c:ptCount val="6"/>
                <c:pt idx="0">
                  <c:v>-2.6</c:v>
                </c:pt>
                <c:pt idx="1">
                  <c:v>0.7</c:v>
                </c:pt>
                <c:pt idx="2">
                  <c:v>7.4</c:v>
                </c:pt>
                <c:pt idx="3">
                  <c:v>6.3</c:v>
                </c:pt>
                <c:pt idx="4">
                  <c:v>3.9</c:v>
                </c:pt>
                <c:pt idx="5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62114176"/>
        <c:axId val="162115968"/>
      </c:barChart>
      <c:lineChart>
        <c:grouping val="standard"/>
        <c:varyColors val="0"/>
        <c:ser>
          <c:idx val="2"/>
          <c:order val="1"/>
          <c:tx>
            <c:strRef>
              <c:f>GDP!$B$28</c:f>
              <c:strCache>
                <c:ptCount val="1"/>
                <c:pt idx="0">
                  <c:v>Norra</c:v>
                </c:pt>
              </c:strCache>
            </c:strRef>
          </c:tx>
          <c:spPr>
            <a:ln w="31750">
              <a:solidFill>
                <a:schemeClr val="accent3"/>
              </a:solidFill>
            </a:ln>
          </c:spPr>
          <c:marker>
            <c:symbol val="none"/>
          </c:marker>
          <c:cat>
            <c:strRef>
              <c:f>GDP!$C$25:$H$25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2018pr</c:v>
                </c:pt>
                <c:pt idx="5">
                  <c:v>2019pr</c:v>
                </c:pt>
              </c:strCache>
            </c:strRef>
          </c:cat>
          <c:val>
            <c:numRef>
              <c:f>GDP!$C$28:$H$28</c:f>
              <c:numCache>
                <c:formatCode>General</c:formatCode>
                <c:ptCount val="6"/>
                <c:pt idx="0">
                  <c:v>-0.3</c:v>
                </c:pt>
                <c:pt idx="1">
                  <c:v>-3.8</c:v>
                </c:pt>
                <c:pt idx="2">
                  <c:v>-0.2</c:v>
                </c:pt>
                <c:pt idx="3">
                  <c:v>3.5</c:v>
                </c:pt>
                <c:pt idx="4">
                  <c:v>1.4</c:v>
                </c:pt>
                <c:pt idx="5">
                  <c:v>3.1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GDP!$B$29</c:f>
              <c:strCache>
                <c:ptCount val="1"/>
                <c:pt idx="0">
                  <c:v>Rootsi</c:v>
                </c:pt>
              </c:strCache>
            </c:strRef>
          </c:tx>
          <c:spPr>
            <a:ln w="31750"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GDP!$C$25:$H$25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2018pr</c:v>
                </c:pt>
                <c:pt idx="5">
                  <c:v>2019pr</c:v>
                </c:pt>
              </c:strCache>
            </c:strRef>
          </c:cat>
          <c:val>
            <c:numRef>
              <c:f>GDP!$C$29:$H$29</c:f>
              <c:numCache>
                <c:formatCode>General</c:formatCode>
                <c:ptCount val="6"/>
                <c:pt idx="0">
                  <c:v>5.5</c:v>
                </c:pt>
                <c:pt idx="1">
                  <c:v>6.9</c:v>
                </c:pt>
                <c:pt idx="2">
                  <c:v>5.6</c:v>
                </c:pt>
                <c:pt idx="3">
                  <c:v>6</c:v>
                </c:pt>
                <c:pt idx="4">
                  <c:v>3.1</c:v>
                </c:pt>
                <c:pt idx="5">
                  <c:v>2.2999999999999998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114176"/>
        <c:axId val="162115968"/>
      </c:lineChart>
      <c:catAx>
        <c:axId val="162114176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/>
          <a:lstStyle/>
          <a:p>
            <a:pPr>
              <a:defRPr sz="1200">
                <a:latin typeface="Swedbank Sans Regular" panose="02020503050405020304" pitchFamily="18" charset="0"/>
              </a:defRPr>
            </a:pPr>
            <a:endParaRPr lang="et-EE"/>
          </a:p>
        </c:txPr>
        <c:crossAx val="162115968"/>
        <c:crosses val="autoZero"/>
        <c:auto val="1"/>
        <c:lblAlgn val="ctr"/>
        <c:lblOffset val="100"/>
        <c:noMultiLvlLbl val="0"/>
      </c:catAx>
      <c:valAx>
        <c:axId val="162115968"/>
        <c:scaling>
          <c:orientation val="minMax"/>
          <c:min val="-4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Swedbank Sans Regular" panose="02020503050405020304" pitchFamily="18" charset="0"/>
              </a:defRPr>
            </a:pPr>
            <a:endParaRPr lang="et-EE"/>
          </a:p>
        </c:txPr>
        <c:crossAx val="162114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2667584660144769"/>
          <c:y val="0.7749966767462052"/>
          <c:w val="0.52065657298306978"/>
          <c:h val="0.15571006856082154"/>
        </c:manualLayout>
      </c:layout>
      <c:overlay val="0"/>
      <c:txPr>
        <a:bodyPr/>
        <a:lstStyle/>
        <a:p>
          <a:pPr>
            <a:defRPr sz="1200">
              <a:latin typeface="Swedbank Sans Bold" panose="02020803050405020304" pitchFamily="18" charset="0"/>
            </a:defRPr>
          </a:pPr>
          <a:endParaRPr lang="et-EE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latin typeface="Swedbank Sans Bold" panose="02020803050405020304" pitchFamily="18" charset="0"/>
              </a:defRPr>
            </a:pPr>
            <a:r>
              <a:rPr lang="en-US" sz="1600" b="0">
                <a:latin typeface="Swedbank Sans Bold" panose="02020803050405020304" pitchFamily="18" charset="0"/>
              </a:rPr>
              <a:t>Palgakasv, %</a:t>
            </a:r>
          </a:p>
        </c:rich>
      </c:tx>
      <c:layout>
        <c:manualLayout>
          <c:xMode val="edge"/>
          <c:yMode val="edge"/>
          <c:x val="0.36227077865266849"/>
          <c:y val="2.777777777777777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1535367118717054E-2"/>
          <c:y val="0.13363342326557737"/>
          <c:w val="0.93835953951420803"/>
          <c:h val="0.71304272140550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GDP!$C$102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GDP!$B$103:$B$106</c:f>
              <c:strCache>
                <c:ptCount val="4"/>
                <c:pt idx="0">
                  <c:v>Soome**</c:v>
                </c:pt>
                <c:pt idx="1">
                  <c:v>Taani*</c:v>
                </c:pt>
                <c:pt idx="2">
                  <c:v>Norra*</c:v>
                </c:pt>
                <c:pt idx="3">
                  <c:v>Rootsi**</c:v>
                </c:pt>
              </c:strCache>
            </c:strRef>
          </c:cat>
          <c:val>
            <c:numRef>
              <c:f>GDP!$C$103:$C$106</c:f>
              <c:numCache>
                <c:formatCode>General</c:formatCode>
                <c:ptCount val="4"/>
                <c:pt idx="0">
                  <c:v>0.9</c:v>
                </c:pt>
                <c:pt idx="1">
                  <c:v>1.3</c:v>
                </c:pt>
                <c:pt idx="2">
                  <c:v>1.4</c:v>
                </c:pt>
                <c:pt idx="3">
                  <c:v>2.4</c:v>
                </c:pt>
              </c:numCache>
            </c:numRef>
          </c:val>
        </c:ser>
        <c:ser>
          <c:idx val="1"/>
          <c:order val="1"/>
          <c:tx>
            <c:strRef>
              <c:f>GDP!$D$102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GDP!$B$103:$B$106</c:f>
              <c:strCache>
                <c:ptCount val="4"/>
                <c:pt idx="0">
                  <c:v>Soome**</c:v>
                </c:pt>
                <c:pt idx="1">
                  <c:v>Taani*</c:v>
                </c:pt>
                <c:pt idx="2">
                  <c:v>Norra*</c:v>
                </c:pt>
                <c:pt idx="3">
                  <c:v>Rootsi**</c:v>
                </c:pt>
              </c:strCache>
            </c:strRef>
          </c:cat>
          <c:val>
            <c:numRef>
              <c:f>GDP!$D$103:$D$106</c:f>
              <c:numCache>
                <c:formatCode>General</c:formatCode>
                <c:ptCount val="4"/>
                <c:pt idx="0">
                  <c:v>0.2</c:v>
                </c:pt>
                <c:pt idx="1">
                  <c:v>1.3</c:v>
                </c:pt>
                <c:pt idx="2">
                  <c:v>1.9</c:v>
                </c:pt>
                <c:pt idx="3">
                  <c:v>2.5</c:v>
                </c:pt>
              </c:numCache>
            </c:numRef>
          </c:val>
        </c:ser>
        <c:ser>
          <c:idx val="2"/>
          <c:order val="2"/>
          <c:tx>
            <c:strRef>
              <c:f>GDP!$E$102</c:f>
              <c:strCache>
                <c:ptCount val="1"/>
                <c:pt idx="0">
                  <c:v>2018pr</c:v>
                </c:pt>
              </c:strCache>
            </c:strRef>
          </c:tx>
          <c:invertIfNegative val="0"/>
          <c:cat>
            <c:strRef>
              <c:f>GDP!$B$103:$B$106</c:f>
              <c:strCache>
                <c:ptCount val="4"/>
                <c:pt idx="0">
                  <c:v>Soome**</c:v>
                </c:pt>
                <c:pt idx="1">
                  <c:v>Taani*</c:v>
                </c:pt>
                <c:pt idx="2">
                  <c:v>Norra*</c:v>
                </c:pt>
                <c:pt idx="3">
                  <c:v>Rootsi**</c:v>
                </c:pt>
              </c:strCache>
            </c:strRef>
          </c:cat>
          <c:val>
            <c:numRef>
              <c:f>GDP!$E$103:$E$106</c:f>
              <c:numCache>
                <c:formatCode>General</c:formatCode>
                <c:ptCount val="4"/>
                <c:pt idx="0">
                  <c:v>2.2999999999999998</c:v>
                </c:pt>
                <c:pt idx="1">
                  <c:v>2.2000000000000002</c:v>
                </c:pt>
                <c:pt idx="2">
                  <c:v>2.6</c:v>
                </c:pt>
                <c:pt idx="3">
                  <c:v>2.8</c:v>
                </c:pt>
              </c:numCache>
            </c:numRef>
          </c:val>
        </c:ser>
        <c:ser>
          <c:idx val="3"/>
          <c:order val="3"/>
          <c:tx>
            <c:strRef>
              <c:f>GDP!$F$102</c:f>
              <c:strCache>
                <c:ptCount val="1"/>
                <c:pt idx="0">
                  <c:v>2019pr</c:v>
                </c:pt>
              </c:strCache>
            </c:strRef>
          </c:tx>
          <c:invertIfNegative val="0"/>
          <c:cat>
            <c:strRef>
              <c:f>GDP!$B$103:$B$106</c:f>
              <c:strCache>
                <c:ptCount val="4"/>
                <c:pt idx="0">
                  <c:v>Soome**</c:v>
                </c:pt>
                <c:pt idx="1">
                  <c:v>Taani*</c:v>
                </c:pt>
                <c:pt idx="2">
                  <c:v>Norra*</c:v>
                </c:pt>
                <c:pt idx="3">
                  <c:v>Rootsi**</c:v>
                </c:pt>
              </c:strCache>
            </c:strRef>
          </c:cat>
          <c:val>
            <c:numRef>
              <c:f>GDP!$F$103:$F$106</c:f>
              <c:numCache>
                <c:formatCode>General</c:formatCode>
                <c:ptCount val="4"/>
                <c:pt idx="0">
                  <c:v>2.2999999999999998</c:v>
                </c:pt>
                <c:pt idx="1">
                  <c:v>2.8</c:v>
                </c:pt>
                <c:pt idx="2">
                  <c:v>3</c:v>
                </c:pt>
                <c:pt idx="3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108928"/>
        <c:axId val="162110464"/>
      </c:barChart>
      <c:catAx>
        <c:axId val="1621089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Swedbank Sans Bold" panose="02020803050405020304" pitchFamily="18" charset="0"/>
              </a:defRPr>
            </a:pPr>
            <a:endParaRPr lang="et-EE"/>
          </a:p>
        </c:txPr>
        <c:crossAx val="162110464"/>
        <c:crosses val="autoZero"/>
        <c:auto val="1"/>
        <c:lblAlgn val="ctr"/>
        <c:lblOffset val="100"/>
        <c:noMultiLvlLbl val="0"/>
      </c:catAx>
      <c:valAx>
        <c:axId val="162110464"/>
        <c:scaling>
          <c:orientation val="minMax"/>
          <c:max val="4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Swedbank Sans Regular" panose="02020503050405020304" pitchFamily="18" charset="0"/>
              </a:defRPr>
            </a:pPr>
            <a:endParaRPr lang="et-EE"/>
          </a:p>
        </c:txPr>
        <c:crossAx val="162108928"/>
        <c:crosses val="autoZero"/>
        <c:crossBetween val="between"/>
        <c:majorUnit val="1"/>
      </c:valAx>
    </c:plotArea>
    <c:legend>
      <c:legendPos val="b"/>
      <c:layout>
        <c:manualLayout>
          <c:xMode val="edge"/>
          <c:yMode val="edge"/>
          <c:x val="7.0083448370350521E-2"/>
          <c:y val="0.17416773928468057"/>
          <c:w val="0.39924369157721795"/>
          <c:h val="5.9162887642902319E-2"/>
        </c:manualLayout>
      </c:layout>
      <c:overlay val="0"/>
      <c:txPr>
        <a:bodyPr/>
        <a:lstStyle/>
        <a:p>
          <a:pPr>
            <a:defRPr sz="1200">
              <a:latin typeface="Swedbank Sans Regular" panose="02020503050405020304" pitchFamily="18" charset="0"/>
            </a:defRPr>
          </a:pPr>
          <a:endParaRPr lang="et-EE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latin typeface="Swedbank Sans Bold" panose="02020803050405020304" pitchFamily="18" charset="0"/>
              </a:defRPr>
            </a:pPr>
            <a:r>
              <a:rPr lang="et-EE" sz="1600" b="0" dirty="0" smtClean="0">
                <a:latin typeface="Swedbank Sans Bold" panose="02020803050405020304" pitchFamily="18" charset="0"/>
              </a:rPr>
              <a:t>Eratarbimise kasv, %</a:t>
            </a:r>
            <a:endParaRPr lang="et-EE" sz="1600" b="0" dirty="0">
              <a:latin typeface="Swedbank Sans Bold" panose="02020803050405020304" pitchFamily="18" charset="0"/>
            </a:endParaRPr>
          </a:p>
        </c:rich>
      </c:tx>
      <c:layout>
        <c:manualLayout>
          <c:xMode val="edge"/>
          <c:yMode val="edge"/>
          <c:x val="0.34602693420496661"/>
          <c:y val="1.825095057034220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3001189206811567E-2"/>
          <c:y val="0.11981749049429657"/>
          <c:w val="0.90520150853584991"/>
          <c:h val="0.794707224334600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GDP!$B$13</c:f>
              <c:strCache>
                <c:ptCount val="1"/>
                <c:pt idx="0">
                  <c:v>Soome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GDP!$C$12:$H$12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2018pr</c:v>
                </c:pt>
                <c:pt idx="5">
                  <c:v>2019pr</c:v>
                </c:pt>
              </c:strCache>
            </c:strRef>
          </c:cat>
          <c:val>
            <c:numRef>
              <c:f>GDP!$C$13:$H$13</c:f>
              <c:numCache>
                <c:formatCode>General</c:formatCode>
                <c:ptCount val="6"/>
                <c:pt idx="0">
                  <c:v>0.8</c:v>
                </c:pt>
                <c:pt idx="1">
                  <c:v>1.7</c:v>
                </c:pt>
                <c:pt idx="2">
                  <c:v>1.8</c:v>
                </c:pt>
                <c:pt idx="3">
                  <c:v>1.6</c:v>
                </c:pt>
                <c:pt idx="4">
                  <c:v>1.8</c:v>
                </c:pt>
                <c:pt idx="5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7161728"/>
        <c:axId val="157171712"/>
      </c:barChart>
      <c:lineChart>
        <c:grouping val="standard"/>
        <c:varyColors val="0"/>
        <c:ser>
          <c:idx val="1"/>
          <c:order val="1"/>
          <c:tx>
            <c:strRef>
              <c:f>GDP!$B$14</c:f>
              <c:strCache>
                <c:ptCount val="1"/>
                <c:pt idx="0">
                  <c:v>Taani</c:v>
                </c:pt>
              </c:strCache>
            </c:strRef>
          </c:tx>
          <c:spPr>
            <a:ln w="31750">
              <a:solidFill>
                <a:schemeClr val="accent5"/>
              </a:solidFill>
            </a:ln>
          </c:spPr>
          <c:marker>
            <c:symbol val="none"/>
          </c:marker>
          <c:cat>
            <c:strRef>
              <c:f>GDP!$C$12:$H$12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2018pr</c:v>
                </c:pt>
                <c:pt idx="5">
                  <c:v>2019pr</c:v>
                </c:pt>
              </c:strCache>
            </c:strRef>
          </c:cat>
          <c:val>
            <c:numRef>
              <c:f>GDP!$C$14:$H$14</c:f>
              <c:numCache>
                <c:formatCode>General</c:formatCode>
                <c:ptCount val="6"/>
                <c:pt idx="0">
                  <c:v>0.9</c:v>
                </c:pt>
                <c:pt idx="1">
                  <c:v>1.6</c:v>
                </c:pt>
                <c:pt idx="2">
                  <c:v>2.1</c:v>
                </c:pt>
                <c:pt idx="3">
                  <c:v>1.5</c:v>
                </c:pt>
                <c:pt idx="4">
                  <c:v>2</c:v>
                </c:pt>
                <c:pt idx="5">
                  <c:v>2.1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GDP!$B$15</c:f>
              <c:strCache>
                <c:ptCount val="1"/>
                <c:pt idx="0">
                  <c:v>Norra</c:v>
                </c:pt>
              </c:strCache>
            </c:strRef>
          </c:tx>
          <c:spPr>
            <a:ln w="31750"/>
          </c:spPr>
          <c:marker>
            <c:symbol val="none"/>
          </c:marker>
          <c:cat>
            <c:strRef>
              <c:f>GDP!$C$12:$H$12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2018pr</c:v>
                </c:pt>
                <c:pt idx="5">
                  <c:v>2019pr</c:v>
                </c:pt>
              </c:strCache>
            </c:strRef>
          </c:cat>
          <c:val>
            <c:numRef>
              <c:f>GDP!$C$15:$H$15</c:f>
              <c:numCache>
                <c:formatCode>General</c:formatCode>
                <c:ptCount val="6"/>
                <c:pt idx="0">
                  <c:v>1.8</c:v>
                </c:pt>
                <c:pt idx="1">
                  <c:v>2.1</c:v>
                </c:pt>
                <c:pt idx="2">
                  <c:v>1.5</c:v>
                </c:pt>
                <c:pt idx="3">
                  <c:v>2.2999999999999998</c:v>
                </c:pt>
                <c:pt idx="4">
                  <c:v>2.1</c:v>
                </c:pt>
                <c:pt idx="5">
                  <c:v>1.8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GDP!$B$16</c:f>
              <c:strCache>
                <c:ptCount val="1"/>
                <c:pt idx="0">
                  <c:v>Rootsi</c:v>
                </c:pt>
              </c:strCache>
            </c:strRef>
          </c:tx>
          <c:spPr>
            <a:ln w="31750"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GDP!$C$12:$H$12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2018pr</c:v>
                </c:pt>
                <c:pt idx="5">
                  <c:v>2019pr</c:v>
                </c:pt>
              </c:strCache>
            </c:strRef>
          </c:cat>
          <c:val>
            <c:numRef>
              <c:f>GDP!$C$16:$H$16</c:f>
              <c:numCache>
                <c:formatCode>General</c:formatCode>
                <c:ptCount val="6"/>
                <c:pt idx="0">
                  <c:v>2.1</c:v>
                </c:pt>
                <c:pt idx="1">
                  <c:v>3.1</c:v>
                </c:pt>
                <c:pt idx="2">
                  <c:v>2.2000000000000002</c:v>
                </c:pt>
                <c:pt idx="3">
                  <c:v>2.4</c:v>
                </c:pt>
                <c:pt idx="4">
                  <c:v>2.6</c:v>
                </c:pt>
                <c:pt idx="5">
                  <c:v>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161728"/>
        <c:axId val="157171712"/>
      </c:lineChart>
      <c:catAx>
        <c:axId val="157161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Swedbank Sans Regular" panose="02020503050405020304" pitchFamily="18" charset="0"/>
              </a:defRPr>
            </a:pPr>
            <a:endParaRPr lang="et-EE"/>
          </a:p>
        </c:txPr>
        <c:crossAx val="157171712"/>
        <c:crosses val="autoZero"/>
        <c:auto val="1"/>
        <c:lblAlgn val="ctr"/>
        <c:lblOffset val="100"/>
        <c:noMultiLvlLbl val="0"/>
      </c:catAx>
      <c:valAx>
        <c:axId val="157171712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Swedbank Sans Regular" panose="02020503050405020304" pitchFamily="18" charset="0"/>
              </a:defRPr>
            </a:pPr>
            <a:endParaRPr lang="et-EE"/>
          </a:p>
        </c:txPr>
        <c:crossAx val="157161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2144351996345092"/>
          <c:y val="0.11938708421903536"/>
          <c:w val="0.49290377993025247"/>
          <c:h val="0.16502787341696357"/>
        </c:manualLayout>
      </c:layout>
      <c:overlay val="0"/>
      <c:txPr>
        <a:bodyPr/>
        <a:lstStyle/>
        <a:p>
          <a:pPr>
            <a:defRPr sz="1200">
              <a:latin typeface="Swedbank Sans Bold" panose="02020803050405020304" pitchFamily="18" charset="0"/>
            </a:defRPr>
          </a:pPr>
          <a:endParaRPr lang="et-EE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latin typeface="Swedbank Sans Bold" panose="02020803050405020304" pitchFamily="18" charset="0"/>
              </a:defRPr>
            </a:pPr>
            <a:r>
              <a:rPr lang="en-US" sz="1600" b="0">
                <a:latin typeface="Swedbank Sans Bold" panose="02020803050405020304" pitchFamily="18" charset="0"/>
              </a:rPr>
              <a:t>Keskpankade </a:t>
            </a:r>
            <a:r>
              <a:rPr lang="et-EE" sz="1600" b="0">
                <a:latin typeface="Swedbank Sans Bold" panose="02020803050405020304" pitchFamily="18" charset="0"/>
              </a:rPr>
              <a:t> peamised </a:t>
            </a:r>
            <a:r>
              <a:rPr lang="en-US" sz="1600" b="0">
                <a:latin typeface="Swedbank Sans Bold" panose="02020803050405020304" pitchFamily="18" charset="0"/>
              </a:rPr>
              <a:t>intressimäärad, %</a:t>
            </a:r>
          </a:p>
        </c:rich>
      </c:tx>
      <c:layout>
        <c:manualLayout>
          <c:xMode val="edge"/>
          <c:yMode val="edge"/>
          <c:x val="0.15248564528574149"/>
          <c:y val="3.30514655249842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8458788299316051E-2"/>
          <c:y val="0.15237543513382967"/>
          <c:w val="0.90761283718753727"/>
          <c:h val="0.68436370168557825"/>
        </c:manualLayout>
      </c:layout>
      <c:lineChart>
        <c:grouping val="standard"/>
        <c:varyColors val="0"/>
        <c:ser>
          <c:idx val="0"/>
          <c:order val="0"/>
          <c:tx>
            <c:strRef>
              <c:f>'CB pol'!$B$1:$B$2</c:f>
              <c:strCache>
                <c:ptCount val="1"/>
                <c:pt idx="0">
                  <c:v>Swedbank current base forecast BoE</c:v>
                </c:pt>
              </c:strCache>
            </c:strRef>
          </c:tx>
          <c:cat>
            <c:numRef>
              <c:f>'CB pol'!$A$3:$A$62</c:f>
              <c:numCache>
                <c:formatCode>[$-409]mmm/yy;@</c:formatCode>
                <c:ptCount val="60"/>
                <c:pt idx="0">
                  <c:v>42019</c:v>
                </c:pt>
                <c:pt idx="1">
                  <c:v>42050</c:v>
                </c:pt>
                <c:pt idx="2">
                  <c:v>42078</c:v>
                </c:pt>
                <c:pt idx="3">
                  <c:v>42109</c:v>
                </c:pt>
                <c:pt idx="4">
                  <c:v>42139</c:v>
                </c:pt>
                <c:pt idx="5">
                  <c:v>42170</c:v>
                </c:pt>
                <c:pt idx="6">
                  <c:v>42200</c:v>
                </c:pt>
                <c:pt idx="7">
                  <c:v>42231</c:v>
                </c:pt>
                <c:pt idx="8">
                  <c:v>42262</c:v>
                </c:pt>
                <c:pt idx="9">
                  <c:v>42292</c:v>
                </c:pt>
                <c:pt idx="10">
                  <c:v>42323</c:v>
                </c:pt>
                <c:pt idx="11">
                  <c:v>42353</c:v>
                </c:pt>
                <c:pt idx="12">
                  <c:v>42384</c:v>
                </c:pt>
                <c:pt idx="13">
                  <c:v>42415</c:v>
                </c:pt>
                <c:pt idx="14">
                  <c:v>42444</c:v>
                </c:pt>
                <c:pt idx="15">
                  <c:v>42475</c:v>
                </c:pt>
                <c:pt idx="16">
                  <c:v>42505</c:v>
                </c:pt>
                <c:pt idx="17">
                  <c:v>42536</c:v>
                </c:pt>
                <c:pt idx="18">
                  <c:v>42566</c:v>
                </c:pt>
                <c:pt idx="19">
                  <c:v>42597</c:v>
                </c:pt>
                <c:pt idx="20">
                  <c:v>42628</c:v>
                </c:pt>
                <c:pt idx="21">
                  <c:v>42658</c:v>
                </c:pt>
                <c:pt idx="22">
                  <c:v>42689</c:v>
                </c:pt>
                <c:pt idx="23">
                  <c:v>42719</c:v>
                </c:pt>
                <c:pt idx="24">
                  <c:v>42736</c:v>
                </c:pt>
                <c:pt idx="25">
                  <c:v>42767</c:v>
                </c:pt>
                <c:pt idx="26">
                  <c:v>42809</c:v>
                </c:pt>
                <c:pt idx="27">
                  <c:v>42840</c:v>
                </c:pt>
                <c:pt idx="28">
                  <c:v>42870</c:v>
                </c:pt>
                <c:pt idx="29">
                  <c:v>42901</c:v>
                </c:pt>
                <c:pt idx="30">
                  <c:v>42931</c:v>
                </c:pt>
                <c:pt idx="31">
                  <c:v>42962</c:v>
                </c:pt>
                <c:pt idx="32">
                  <c:v>42993</c:v>
                </c:pt>
                <c:pt idx="33">
                  <c:v>43023</c:v>
                </c:pt>
                <c:pt idx="34">
                  <c:v>43054</c:v>
                </c:pt>
                <c:pt idx="35">
                  <c:v>43084</c:v>
                </c:pt>
                <c:pt idx="36">
                  <c:v>43115</c:v>
                </c:pt>
                <c:pt idx="37">
                  <c:v>43146</c:v>
                </c:pt>
                <c:pt idx="38">
                  <c:v>43174</c:v>
                </c:pt>
                <c:pt idx="39">
                  <c:v>43205</c:v>
                </c:pt>
                <c:pt idx="40">
                  <c:v>43235</c:v>
                </c:pt>
                <c:pt idx="41">
                  <c:v>43266</c:v>
                </c:pt>
                <c:pt idx="42">
                  <c:v>43296</c:v>
                </c:pt>
                <c:pt idx="43">
                  <c:v>43327</c:v>
                </c:pt>
                <c:pt idx="44">
                  <c:v>43358</c:v>
                </c:pt>
                <c:pt idx="45">
                  <c:v>43388</c:v>
                </c:pt>
                <c:pt idx="46">
                  <c:v>43419</c:v>
                </c:pt>
                <c:pt idx="47">
                  <c:v>43449</c:v>
                </c:pt>
                <c:pt idx="48">
                  <c:v>43480</c:v>
                </c:pt>
                <c:pt idx="49">
                  <c:v>43511</c:v>
                </c:pt>
                <c:pt idx="50">
                  <c:v>43539</c:v>
                </c:pt>
                <c:pt idx="51">
                  <c:v>43570</c:v>
                </c:pt>
                <c:pt idx="52">
                  <c:v>43600</c:v>
                </c:pt>
                <c:pt idx="53">
                  <c:v>43631</c:v>
                </c:pt>
                <c:pt idx="54">
                  <c:v>43661</c:v>
                </c:pt>
                <c:pt idx="55">
                  <c:v>43692</c:v>
                </c:pt>
                <c:pt idx="56">
                  <c:v>43723</c:v>
                </c:pt>
                <c:pt idx="57">
                  <c:v>43753</c:v>
                </c:pt>
                <c:pt idx="58">
                  <c:v>43784</c:v>
                </c:pt>
                <c:pt idx="59">
                  <c:v>43814</c:v>
                </c:pt>
              </c:numCache>
            </c:numRef>
          </c:cat>
          <c:val>
            <c:numRef>
              <c:f>'CB pol'!$B$3:$B$62</c:f>
            </c:numRef>
          </c:val>
          <c:smooth val="0"/>
        </c:ser>
        <c:ser>
          <c:idx val="1"/>
          <c:order val="1"/>
          <c:tx>
            <c:strRef>
              <c:f>'CB pol'!$C$1:$C$2</c:f>
              <c:strCache>
                <c:ptCount val="1"/>
                <c:pt idx="0">
                  <c:v>Swedbank current base forecast Norges bank</c:v>
                </c:pt>
              </c:strCache>
            </c:strRef>
          </c:tx>
          <c:spPr>
            <a:ln w="3810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'CB pol'!$A$3:$A$62</c:f>
              <c:numCache>
                <c:formatCode>[$-409]mmm/yy;@</c:formatCode>
                <c:ptCount val="60"/>
                <c:pt idx="0">
                  <c:v>42019</c:v>
                </c:pt>
                <c:pt idx="1">
                  <c:v>42050</c:v>
                </c:pt>
                <c:pt idx="2">
                  <c:v>42078</c:v>
                </c:pt>
                <c:pt idx="3">
                  <c:v>42109</c:v>
                </c:pt>
                <c:pt idx="4">
                  <c:v>42139</c:v>
                </c:pt>
                <c:pt idx="5">
                  <c:v>42170</c:v>
                </c:pt>
                <c:pt idx="6">
                  <c:v>42200</c:v>
                </c:pt>
                <c:pt idx="7">
                  <c:v>42231</c:v>
                </c:pt>
                <c:pt idx="8">
                  <c:v>42262</c:v>
                </c:pt>
                <c:pt idx="9">
                  <c:v>42292</c:v>
                </c:pt>
                <c:pt idx="10">
                  <c:v>42323</c:v>
                </c:pt>
                <c:pt idx="11">
                  <c:v>42353</c:v>
                </c:pt>
                <c:pt idx="12">
                  <c:v>42384</c:v>
                </c:pt>
                <c:pt idx="13">
                  <c:v>42415</c:v>
                </c:pt>
                <c:pt idx="14">
                  <c:v>42444</c:v>
                </c:pt>
                <c:pt idx="15">
                  <c:v>42475</c:v>
                </c:pt>
                <c:pt idx="16">
                  <c:v>42505</c:v>
                </c:pt>
                <c:pt idx="17">
                  <c:v>42536</c:v>
                </c:pt>
                <c:pt idx="18">
                  <c:v>42566</c:v>
                </c:pt>
                <c:pt idx="19">
                  <c:v>42597</c:v>
                </c:pt>
                <c:pt idx="20">
                  <c:v>42628</c:v>
                </c:pt>
                <c:pt idx="21">
                  <c:v>42658</c:v>
                </c:pt>
                <c:pt idx="22">
                  <c:v>42689</c:v>
                </c:pt>
                <c:pt idx="23">
                  <c:v>42719</c:v>
                </c:pt>
                <c:pt idx="24">
                  <c:v>42736</c:v>
                </c:pt>
                <c:pt idx="25">
                  <c:v>42767</c:v>
                </c:pt>
                <c:pt idx="26">
                  <c:v>42809</c:v>
                </c:pt>
                <c:pt idx="27">
                  <c:v>42840</c:v>
                </c:pt>
                <c:pt idx="28">
                  <c:v>42870</c:v>
                </c:pt>
                <c:pt idx="29">
                  <c:v>42901</c:v>
                </c:pt>
                <c:pt idx="30">
                  <c:v>42931</c:v>
                </c:pt>
                <c:pt idx="31">
                  <c:v>42962</c:v>
                </c:pt>
                <c:pt idx="32">
                  <c:v>42993</c:v>
                </c:pt>
                <c:pt idx="33">
                  <c:v>43023</c:v>
                </c:pt>
                <c:pt idx="34">
                  <c:v>43054</c:v>
                </c:pt>
                <c:pt idx="35">
                  <c:v>43084</c:v>
                </c:pt>
                <c:pt idx="36">
                  <c:v>43115</c:v>
                </c:pt>
                <c:pt idx="37">
                  <c:v>43146</c:v>
                </c:pt>
                <c:pt idx="38">
                  <c:v>43174</c:v>
                </c:pt>
                <c:pt idx="39">
                  <c:v>43205</c:v>
                </c:pt>
                <c:pt idx="40">
                  <c:v>43235</c:v>
                </c:pt>
                <c:pt idx="41">
                  <c:v>43266</c:v>
                </c:pt>
                <c:pt idx="42">
                  <c:v>43296</c:v>
                </c:pt>
                <c:pt idx="43">
                  <c:v>43327</c:v>
                </c:pt>
                <c:pt idx="44">
                  <c:v>43358</c:v>
                </c:pt>
                <c:pt idx="45">
                  <c:v>43388</c:v>
                </c:pt>
                <c:pt idx="46">
                  <c:v>43419</c:v>
                </c:pt>
                <c:pt idx="47">
                  <c:v>43449</c:v>
                </c:pt>
                <c:pt idx="48">
                  <c:v>43480</c:v>
                </c:pt>
                <c:pt idx="49">
                  <c:v>43511</c:v>
                </c:pt>
                <c:pt idx="50">
                  <c:v>43539</c:v>
                </c:pt>
                <c:pt idx="51">
                  <c:v>43570</c:v>
                </c:pt>
                <c:pt idx="52">
                  <c:v>43600</c:v>
                </c:pt>
                <c:pt idx="53">
                  <c:v>43631</c:v>
                </c:pt>
                <c:pt idx="54">
                  <c:v>43661</c:v>
                </c:pt>
                <c:pt idx="55">
                  <c:v>43692</c:v>
                </c:pt>
                <c:pt idx="56">
                  <c:v>43723</c:v>
                </c:pt>
                <c:pt idx="57">
                  <c:v>43753</c:v>
                </c:pt>
                <c:pt idx="58">
                  <c:v>43784</c:v>
                </c:pt>
                <c:pt idx="59">
                  <c:v>43814</c:v>
                </c:pt>
              </c:numCache>
            </c:numRef>
          </c:cat>
          <c:val>
            <c:numRef>
              <c:f>'CB pol'!$C$3:$C$62</c:f>
              <c:numCache>
                <c:formatCode>General</c:formatCode>
                <c:ptCount val="60"/>
                <c:pt idx="0">
                  <c:v>1.25</c:v>
                </c:pt>
                <c:pt idx="1">
                  <c:v>1.25</c:v>
                </c:pt>
                <c:pt idx="2">
                  <c:v>1.25</c:v>
                </c:pt>
                <c:pt idx="3">
                  <c:v>1.25</c:v>
                </c:pt>
                <c:pt idx="4">
                  <c:v>1.25</c:v>
                </c:pt>
                <c:pt idx="5" formatCode="0.00">
                  <c:v>1</c:v>
                </c:pt>
                <c:pt idx="6" formatCode="0.00">
                  <c:v>1</c:v>
                </c:pt>
                <c:pt idx="7" formatCode="0.00">
                  <c:v>1</c:v>
                </c:pt>
                <c:pt idx="8">
                  <c:v>0.75</c:v>
                </c:pt>
                <c:pt idx="9">
                  <c:v>0.75</c:v>
                </c:pt>
                <c:pt idx="10">
                  <c:v>0.75</c:v>
                </c:pt>
                <c:pt idx="11">
                  <c:v>0.75</c:v>
                </c:pt>
                <c:pt idx="12" formatCode="0.00">
                  <c:v>0.75</c:v>
                </c:pt>
                <c:pt idx="13" formatCode="0.00">
                  <c:v>0.75</c:v>
                </c:pt>
                <c:pt idx="14" formatCode="0.00">
                  <c:v>0.5</c:v>
                </c:pt>
                <c:pt idx="15" formatCode="0.00">
                  <c:v>0.5</c:v>
                </c:pt>
                <c:pt idx="16" formatCode="0.00">
                  <c:v>0.5</c:v>
                </c:pt>
                <c:pt idx="17" formatCode="0.00">
                  <c:v>0.5</c:v>
                </c:pt>
                <c:pt idx="18" formatCode="0.00">
                  <c:v>0.5</c:v>
                </c:pt>
                <c:pt idx="19" formatCode="0.00">
                  <c:v>0.5</c:v>
                </c:pt>
                <c:pt idx="20" formatCode="0.00">
                  <c:v>0.5</c:v>
                </c:pt>
                <c:pt idx="21" formatCode="0.00">
                  <c:v>0.5</c:v>
                </c:pt>
                <c:pt idx="22" formatCode="0.00">
                  <c:v>0.5</c:v>
                </c:pt>
                <c:pt idx="23" formatCode="0.00">
                  <c:v>0.5</c:v>
                </c:pt>
                <c:pt idx="24" formatCode="0.00">
                  <c:v>0.5</c:v>
                </c:pt>
                <c:pt idx="25" formatCode="0.00">
                  <c:v>0.5</c:v>
                </c:pt>
                <c:pt idx="26" formatCode="0.00">
                  <c:v>0.5</c:v>
                </c:pt>
                <c:pt idx="27" formatCode="0.00">
                  <c:v>0.5</c:v>
                </c:pt>
                <c:pt idx="28" formatCode="0.00">
                  <c:v>0.5</c:v>
                </c:pt>
                <c:pt idx="29" formatCode="0.00">
                  <c:v>0.5</c:v>
                </c:pt>
                <c:pt idx="30" formatCode="0.00">
                  <c:v>0.5</c:v>
                </c:pt>
                <c:pt idx="31" formatCode="0.00">
                  <c:v>0.5</c:v>
                </c:pt>
                <c:pt idx="32" formatCode="0.00">
                  <c:v>0.5</c:v>
                </c:pt>
                <c:pt idx="33" formatCode="0.00">
                  <c:v>0.5</c:v>
                </c:pt>
                <c:pt idx="34" formatCode="0.00">
                  <c:v>0.5</c:v>
                </c:pt>
                <c:pt idx="35" formatCode="0.00">
                  <c:v>0.5</c:v>
                </c:pt>
                <c:pt idx="36" formatCode="0.00">
                  <c:v>0.5</c:v>
                </c:pt>
                <c:pt idx="37" formatCode="0.00">
                  <c:v>0.5</c:v>
                </c:pt>
                <c:pt idx="38" formatCode="0.00">
                  <c:v>0.5</c:v>
                </c:pt>
                <c:pt idx="39" formatCode="0.00">
                  <c:v>0.5</c:v>
                </c:pt>
                <c:pt idx="40" formatCode="0.00">
                  <c:v>0.5</c:v>
                </c:pt>
                <c:pt idx="41" formatCode="0.00">
                  <c:v>0.5</c:v>
                </c:pt>
                <c:pt idx="42" formatCode="0.00">
                  <c:v>0.5</c:v>
                </c:pt>
                <c:pt idx="43" formatCode="0.00">
                  <c:v>0.5</c:v>
                </c:pt>
                <c:pt idx="44" formatCode="0.00">
                  <c:v>0.75</c:v>
                </c:pt>
                <c:pt idx="45" formatCode="0.00">
                  <c:v>0.75</c:v>
                </c:pt>
                <c:pt idx="46" formatCode="0.00">
                  <c:v>0.75</c:v>
                </c:pt>
                <c:pt idx="47" formatCode="0.00">
                  <c:v>0.75</c:v>
                </c:pt>
                <c:pt idx="48" formatCode="0.00">
                  <c:v>0.75</c:v>
                </c:pt>
                <c:pt idx="49" formatCode="0.00">
                  <c:v>0.75</c:v>
                </c:pt>
                <c:pt idx="50" formatCode="0.00">
                  <c:v>1</c:v>
                </c:pt>
                <c:pt idx="51" formatCode="0.00">
                  <c:v>1</c:v>
                </c:pt>
                <c:pt idx="52" formatCode="0.00">
                  <c:v>1</c:v>
                </c:pt>
                <c:pt idx="53" formatCode="0.00">
                  <c:v>1</c:v>
                </c:pt>
                <c:pt idx="54" formatCode="0.00">
                  <c:v>1</c:v>
                </c:pt>
                <c:pt idx="55" formatCode="0.00">
                  <c:v>1</c:v>
                </c:pt>
                <c:pt idx="56" formatCode="0.00">
                  <c:v>1.25</c:v>
                </c:pt>
                <c:pt idx="57" formatCode="0.00">
                  <c:v>1.25</c:v>
                </c:pt>
                <c:pt idx="58" formatCode="0.00">
                  <c:v>1.25</c:v>
                </c:pt>
                <c:pt idx="59" formatCode="0.00">
                  <c:v>1.25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'CB pol'!$D$1:$D$2</c:f>
              <c:strCache>
                <c:ptCount val="1"/>
                <c:pt idx="0">
                  <c:v>Swedbank current base forecast BoJ</c:v>
                </c:pt>
              </c:strCache>
            </c:strRef>
          </c:tx>
          <c:cat>
            <c:numRef>
              <c:f>'CB pol'!$A$3:$A$62</c:f>
              <c:numCache>
                <c:formatCode>[$-409]mmm/yy;@</c:formatCode>
                <c:ptCount val="60"/>
                <c:pt idx="0">
                  <c:v>42019</c:v>
                </c:pt>
                <c:pt idx="1">
                  <c:v>42050</c:v>
                </c:pt>
                <c:pt idx="2">
                  <c:v>42078</c:v>
                </c:pt>
                <c:pt idx="3">
                  <c:v>42109</c:v>
                </c:pt>
                <c:pt idx="4">
                  <c:v>42139</c:v>
                </c:pt>
                <c:pt idx="5">
                  <c:v>42170</c:v>
                </c:pt>
                <c:pt idx="6">
                  <c:v>42200</c:v>
                </c:pt>
                <c:pt idx="7">
                  <c:v>42231</c:v>
                </c:pt>
                <c:pt idx="8">
                  <c:v>42262</c:v>
                </c:pt>
                <c:pt idx="9">
                  <c:v>42292</c:v>
                </c:pt>
                <c:pt idx="10">
                  <c:v>42323</c:v>
                </c:pt>
                <c:pt idx="11">
                  <c:v>42353</c:v>
                </c:pt>
                <c:pt idx="12">
                  <c:v>42384</c:v>
                </c:pt>
                <c:pt idx="13">
                  <c:v>42415</c:v>
                </c:pt>
                <c:pt idx="14">
                  <c:v>42444</c:v>
                </c:pt>
                <c:pt idx="15">
                  <c:v>42475</c:v>
                </c:pt>
                <c:pt idx="16">
                  <c:v>42505</c:v>
                </c:pt>
                <c:pt idx="17">
                  <c:v>42536</c:v>
                </c:pt>
                <c:pt idx="18">
                  <c:v>42566</c:v>
                </c:pt>
                <c:pt idx="19">
                  <c:v>42597</c:v>
                </c:pt>
                <c:pt idx="20">
                  <c:v>42628</c:v>
                </c:pt>
                <c:pt idx="21">
                  <c:v>42658</c:v>
                </c:pt>
                <c:pt idx="22">
                  <c:v>42689</c:v>
                </c:pt>
                <c:pt idx="23">
                  <c:v>42719</c:v>
                </c:pt>
                <c:pt idx="24">
                  <c:v>42736</c:v>
                </c:pt>
                <c:pt idx="25">
                  <c:v>42767</c:v>
                </c:pt>
                <c:pt idx="26">
                  <c:v>42809</c:v>
                </c:pt>
                <c:pt idx="27">
                  <c:v>42840</c:v>
                </c:pt>
                <c:pt idx="28">
                  <c:v>42870</c:v>
                </c:pt>
                <c:pt idx="29">
                  <c:v>42901</c:v>
                </c:pt>
                <c:pt idx="30">
                  <c:v>42931</c:v>
                </c:pt>
                <c:pt idx="31">
                  <c:v>42962</c:v>
                </c:pt>
                <c:pt idx="32">
                  <c:v>42993</c:v>
                </c:pt>
                <c:pt idx="33">
                  <c:v>43023</c:v>
                </c:pt>
                <c:pt idx="34">
                  <c:v>43054</c:v>
                </c:pt>
                <c:pt idx="35">
                  <c:v>43084</c:v>
                </c:pt>
                <c:pt idx="36">
                  <c:v>43115</c:v>
                </c:pt>
                <c:pt idx="37">
                  <c:v>43146</c:v>
                </c:pt>
                <c:pt idx="38">
                  <c:v>43174</c:v>
                </c:pt>
                <c:pt idx="39">
                  <c:v>43205</c:v>
                </c:pt>
                <c:pt idx="40">
                  <c:v>43235</c:v>
                </c:pt>
                <c:pt idx="41">
                  <c:v>43266</c:v>
                </c:pt>
                <c:pt idx="42">
                  <c:v>43296</c:v>
                </c:pt>
                <c:pt idx="43">
                  <c:v>43327</c:v>
                </c:pt>
                <c:pt idx="44">
                  <c:v>43358</c:v>
                </c:pt>
                <c:pt idx="45">
                  <c:v>43388</c:v>
                </c:pt>
                <c:pt idx="46">
                  <c:v>43419</c:v>
                </c:pt>
                <c:pt idx="47">
                  <c:v>43449</c:v>
                </c:pt>
                <c:pt idx="48">
                  <c:v>43480</c:v>
                </c:pt>
                <c:pt idx="49">
                  <c:v>43511</c:v>
                </c:pt>
                <c:pt idx="50">
                  <c:v>43539</c:v>
                </c:pt>
                <c:pt idx="51">
                  <c:v>43570</c:v>
                </c:pt>
                <c:pt idx="52">
                  <c:v>43600</c:v>
                </c:pt>
                <c:pt idx="53">
                  <c:v>43631</c:v>
                </c:pt>
                <c:pt idx="54">
                  <c:v>43661</c:v>
                </c:pt>
                <c:pt idx="55">
                  <c:v>43692</c:v>
                </c:pt>
                <c:pt idx="56">
                  <c:v>43723</c:v>
                </c:pt>
                <c:pt idx="57">
                  <c:v>43753</c:v>
                </c:pt>
                <c:pt idx="58">
                  <c:v>43784</c:v>
                </c:pt>
                <c:pt idx="59">
                  <c:v>43814</c:v>
                </c:pt>
              </c:numCache>
            </c:numRef>
          </c:cat>
          <c:val>
            <c:numRef>
              <c:f>'CB pol'!$D$3:$D$62</c:f>
            </c:numRef>
          </c:val>
          <c:smooth val="0"/>
        </c:ser>
        <c:ser>
          <c:idx val="3"/>
          <c:order val="3"/>
          <c:tx>
            <c:strRef>
              <c:f>'CB pol'!$E$1:$E$2</c:f>
              <c:strCache>
                <c:ptCount val="1"/>
                <c:pt idx="0">
                  <c:v>Swedbank current base forecast Riksbank</c:v>
                </c:pt>
              </c:strCache>
            </c:strRef>
          </c:tx>
          <c:spPr>
            <a:ln w="38100"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'CB pol'!$A$3:$A$62</c:f>
              <c:numCache>
                <c:formatCode>[$-409]mmm/yy;@</c:formatCode>
                <c:ptCount val="60"/>
                <c:pt idx="0">
                  <c:v>42019</c:v>
                </c:pt>
                <c:pt idx="1">
                  <c:v>42050</c:v>
                </c:pt>
                <c:pt idx="2">
                  <c:v>42078</c:v>
                </c:pt>
                <c:pt idx="3">
                  <c:v>42109</c:v>
                </c:pt>
                <c:pt idx="4">
                  <c:v>42139</c:v>
                </c:pt>
                <c:pt idx="5">
                  <c:v>42170</c:v>
                </c:pt>
                <c:pt idx="6">
                  <c:v>42200</c:v>
                </c:pt>
                <c:pt idx="7">
                  <c:v>42231</c:v>
                </c:pt>
                <c:pt idx="8">
                  <c:v>42262</c:v>
                </c:pt>
                <c:pt idx="9">
                  <c:v>42292</c:v>
                </c:pt>
                <c:pt idx="10">
                  <c:v>42323</c:v>
                </c:pt>
                <c:pt idx="11">
                  <c:v>42353</c:v>
                </c:pt>
                <c:pt idx="12">
                  <c:v>42384</c:v>
                </c:pt>
                <c:pt idx="13">
                  <c:v>42415</c:v>
                </c:pt>
                <c:pt idx="14">
                  <c:v>42444</c:v>
                </c:pt>
                <c:pt idx="15">
                  <c:v>42475</c:v>
                </c:pt>
                <c:pt idx="16">
                  <c:v>42505</c:v>
                </c:pt>
                <c:pt idx="17">
                  <c:v>42536</c:v>
                </c:pt>
                <c:pt idx="18">
                  <c:v>42566</c:v>
                </c:pt>
                <c:pt idx="19">
                  <c:v>42597</c:v>
                </c:pt>
                <c:pt idx="20">
                  <c:v>42628</c:v>
                </c:pt>
                <c:pt idx="21">
                  <c:v>42658</c:v>
                </c:pt>
                <c:pt idx="22">
                  <c:v>42689</c:v>
                </c:pt>
                <c:pt idx="23">
                  <c:v>42719</c:v>
                </c:pt>
                <c:pt idx="24">
                  <c:v>42736</c:v>
                </c:pt>
                <c:pt idx="25">
                  <c:v>42767</c:v>
                </c:pt>
                <c:pt idx="26">
                  <c:v>42809</c:v>
                </c:pt>
                <c:pt idx="27">
                  <c:v>42840</c:v>
                </c:pt>
                <c:pt idx="28">
                  <c:v>42870</c:v>
                </c:pt>
                <c:pt idx="29">
                  <c:v>42901</c:v>
                </c:pt>
                <c:pt idx="30">
                  <c:v>42931</c:v>
                </c:pt>
                <c:pt idx="31">
                  <c:v>42962</c:v>
                </c:pt>
                <c:pt idx="32">
                  <c:v>42993</c:v>
                </c:pt>
                <c:pt idx="33">
                  <c:v>43023</c:v>
                </c:pt>
                <c:pt idx="34">
                  <c:v>43054</c:v>
                </c:pt>
                <c:pt idx="35">
                  <c:v>43084</c:v>
                </c:pt>
                <c:pt idx="36">
                  <c:v>43115</c:v>
                </c:pt>
                <c:pt idx="37">
                  <c:v>43146</c:v>
                </c:pt>
                <c:pt idx="38">
                  <c:v>43174</c:v>
                </c:pt>
                <c:pt idx="39">
                  <c:v>43205</c:v>
                </c:pt>
                <c:pt idx="40">
                  <c:v>43235</c:v>
                </c:pt>
                <c:pt idx="41">
                  <c:v>43266</c:v>
                </c:pt>
                <c:pt idx="42">
                  <c:v>43296</c:v>
                </c:pt>
                <c:pt idx="43">
                  <c:v>43327</c:v>
                </c:pt>
                <c:pt idx="44">
                  <c:v>43358</c:v>
                </c:pt>
                <c:pt idx="45">
                  <c:v>43388</c:v>
                </c:pt>
                <c:pt idx="46">
                  <c:v>43419</c:v>
                </c:pt>
                <c:pt idx="47">
                  <c:v>43449</c:v>
                </c:pt>
                <c:pt idx="48">
                  <c:v>43480</c:v>
                </c:pt>
                <c:pt idx="49">
                  <c:v>43511</c:v>
                </c:pt>
                <c:pt idx="50">
                  <c:v>43539</c:v>
                </c:pt>
                <c:pt idx="51">
                  <c:v>43570</c:v>
                </c:pt>
                <c:pt idx="52">
                  <c:v>43600</c:v>
                </c:pt>
                <c:pt idx="53">
                  <c:v>43631</c:v>
                </c:pt>
                <c:pt idx="54">
                  <c:v>43661</c:v>
                </c:pt>
                <c:pt idx="55">
                  <c:v>43692</c:v>
                </c:pt>
                <c:pt idx="56">
                  <c:v>43723</c:v>
                </c:pt>
                <c:pt idx="57">
                  <c:v>43753</c:v>
                </c:pt>
                <c:pt idx="58">
                  <c:v>43784</c:v>
                </c:pt>
                <c:pt idx="59">
                  <c:v>43814</c:v>
                </c:pt>
              </c:numCache>
            </c:numRef>
          </c:cat>
          <c:val>
            <c:numRef>
              <c:f>'CB pol'!$E$3:$E$62</c:f>
              <c:numCache>
                <c:formatCode>General</c:formatCode>
                <c:ptCount val="60"/>
                <c:pt idx="0">
                  <c:v>-0.1</c:v>
                </c:pt>
                <c:pt idx="1">
                  <c:v>-0.1</c:v>
                </c:pt>
                <c:pt idx="2">
                  <c:v>-0.25</c:v>
                </c:pt>
                <c:pt idx="3">
                  <c:v>-0.25</c:v>
                </c:pt>
                <c:pt idx="4">
                  <c:v>-0.25</c:v>
                </c:pt>
                <c:pt idx="5">
                  <c:v>-0.25</c:v>
                </c:pt>
                <c:pt idx="6">
                  <c:v>-0.35</c:v>
                </c:pt>
                <c:pt idx="7">
                  <c:v>-0.35</c:v>
                </c:pt>
                <c:pt idx="8">
                  <c:v>-0.35</c:v>
                </c:pt>
                <c:pt idx="9">
                  <c:v>-0.35</c:v>
                </c:pt>
                <c:pt idx="10">
                  <c:v>-0.35</c:v>
                </c:pt>
                <c:pt idx="11">
                  <c:v>-0.35</c:v>
                </c:pt>
                <c:pt idx="12">
                  <c:v>-0.35</c:v>
                </c:pt>
                <c:pt idx="13" formatCode="0.00">
                  <c:v>-0.5</c:v>
                </c:pt>
                <c:pt idx="14" formatCode="0.00">
                  <c:v>-0.5</c:v>
                </c:pt>
                <c:pt idx="15" formatCode="0.00">
                  <c:v>-0.5</c:v>
                </c:pt>
                <c:pt idx="16" formatCode="0.00">
                  <c:v>-0.5</c:v>
                </c:pt>
                <c:pt idx="17" formatCode="0.00">
                  <c:v>-0.5</c:v>
                </c:pt>
                <c:pt idx="18" formatCode="0.00">
                  <c:v>-0.5</c:v>
                </c:pt>
                <c:pt idx="19" formatCode="0.00">
                  <c:v>-0.5</c:v>
                </c:pt>
                <c:pt idx="20" formatCode="0.00">
                  <c:v>-0.5</c:v>
                </c:pt>
                <c:pt idx="21" formatCode="0.00">
                  <c:v>-0.5</c:v>
                </c:pt>
                <c:pt idx="22" formatCode="0.00">
                  <c:v>-0.5</c:v>
                </c:pt>
                <c:pt idx="23" formatCode="0.00">
                  <c:v>-0.5</c:v>
                </c:pt>
                <c:pt idx="24" formatCode="0.00">
                  <c:v>-0.5</c:v>
                </c:pt>
                <c:pt idx="25" formatCode="0.00">
                  <c:v>-0.5</c:v>
                </c:pt>
                <c:pt idx="26" formatCode="0.00">
                  <c:v>-0.5</c:v>
                </c:pt>
                <c:pt idx="27" formatCode="0.00">
                  <c:v>-0.5</c:v>
                </c:pt>
                <c:pt idx="28" formatCode="0.00">
                  <c:v>-0.5</c:v>
                </c:pt>
                <c:pt idx="29" formatCode="0.00">
                  <c:v>-0.5</c:v>
                </c:pt>
                <c:pt idx="30" formatCode="0.00">
                  <c:v>-0.5</c:v>
                </c:pt>
                <c:pt idx="31" formatCode="0.00">
                  <c:v>-0.5</c:v>
                </c:pt>
                <c:pt idx="32" formatCode="0.00">
                  <c:v>-0.5</c:v>
                </c:pt>
                <c:pt idx="33" formatCode="0.00">
                  <c:v>-0.5</c:v>
                </c:pt>
                <c:pt idx="34" formatCode="0.00">
                  <c:v>-0.5</c:v>
                </c:pt>
                <c:pt idx="35" formatCode="0.00">
                  <c:v>-0.5</c:v>
                </c:pt>
                <c:pt idx="36" formatCode="0.00">
                  <c:v>-0.5</c:v>
                </c:pt>
                <c:pt idx="37" formatCode="0.00">
                  <c:v>-0.5</c:v>
                </c:pt>
                <c:pt idx="38" formatCode="0.00">
                  <c:v>-0.5</c:v>
                </c:pt>
                <c:pt idx="39" formatCode="0.00">
                  <c:v>-0.5</c:v>
                </c:pt>
                <c:pt idx="40" formatCode="0.00">
                  <c:v>-0.5</c:v>
                </c:pt>
                <c:pt idx="41" formatCode="0.00">
                  <c:v>-0.5</c:v>
                </c:pt>
                <c:pt idx="42" formatCode="0.00">
                  <c:v>-0.5</c:v>
                </c:pt>
                <c:pt idx="43" formatCode="0.00">
                  <c:v>-0.5</c:v>
                </c:pt>
                <c:pt idx="44" formatCode="0.00">
                  <c:v>-0.5</c:v>
                </c:pt>
                <c:pt idx="45" formatCode="0.00">
                  <c:v>-0.4</c:v>
                </c:pt>
                <c:pt idx="46" formatCode="0.00">
                  <c:v>-0.4</c:v>
                </c:pt>
                <c:pt idx="47" formatCode="0.00">
                  <c:v>-0.25</c:v>
                </c:pt>
                <c:pt idx="48" formatCode="0.00">
                  <c:v>-0.25</c:v>
                </c:pt>
                <c:pt idx="49" formatCode="0.00">
                  <c:v>-0.25</c:v>
                </c:pt>
                <c:pt idx="50" formatCode="0.00">
                  <c:v>-0.25</c:v>
                </c:pt>
                <c:pt idx="51" formatCode="0.00">
                  <c:v>0</c:v>
                </c:pt>
                <c:pt idx="52" formatCode="0.00">
                  <c:v>0</c:v>
                </c:pt>
                <c:pt idx="53" formatCode="0.00">
                  <c:v>0</c:v>
                </c:pt>
                <c:pt idx="54" formatCode="0.00">
                  <c:v>0</c:v>
                </c:pt>
                <c:pt idx="55" formatCode="0.00">
                  <c:v>0</c:v>
                </c:pt>
                <c:pt idx="56" formatCode="0.00">
                  <c:v>0</c:v>
                </c:pt>
                <c:pt idx="57" formatCode="0.00">
                  <c:v>0.25</c:v>
                </c:pt>
                <c:pt idx="58" formatCode="0.00">
                  <c:v>0.25</c:v>
                </c:pt>
                <c:pt idx="59" formatCode="0.00">
                  <c:v>0.25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'CB pol'!$F$1:$F$2</c:f>
              <c:strCache>
                <c:ptCount val="1"/>
                <c:pt idx="0">
                  <c:v>Swedbank current base forecast ECB</c:v>
                </c:pt>
              </c:strCache>
            </c:strRef>
          </c:tx>
          <c:spPr>
            <a:ln w="38100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'CB pol'!$A$3:$A$62</c:f>
              <c:numCache>
                <c:formatCode>[$-409]mmm/yy;@</c:formatCode>
                <c:ptCount val="60"/>
                <c:pt idx="0">
                  <c:v>42019</c:v>
                </c:pt>
                <c:pt idx="1">
                  <c:v>42050</c:v>
                </c:pt>
                <c:pt idx="2">
                  <c:v>42078</c:v>
                </c:pt>
                <c:pt idx="3">
                  <c:v>42109</c:v>
                </c:pt>
                <c:pt idx="4">
                  <c:v>42139</c:v>
                </c:pt>
                <c:pt idx="5">
                  <c:v>42170</c:v>
                </c:pt>
                <c:pt idx="6">
                  <c:v>42200</c:v>
                </c:pt>
                <c:pt idx="7">
                  <c:v>42231</c:v>
                </c:pt>
                <c:pt idx="8">
                  <c:v>42262</c:v>
                </c:pt>
                <c:pt idx="9">
                  <c:v>42292</c:v>
                </c:pt>
                <c:pt idx="10">
                  <c:v>42323</c:v>
                </c:pt>
                <c:pt idx="11">
                  <c:v>42353</c:v>
                </c:pt>
                <c:pt idx="12">
                  <c:v>42384</c:v>
                </c:pt>
                <c:pt idx="13">
                  <c:v>42415</c:v>
                </c:pt>
                <c:pt idx="14">
                  <c:v>42444</c:v>
                </c:pt>
                <c:pt idx="15">
                  <c:v>42475</c:v>
                </c:pt>
                <c:pt idx="16">
                  <c:v>42505</c:v>
                </c:pt>
                <c:pt idx="17">
                  <c:v>42536</c:v>
                </c:pt>
                <c:pt idx="18">
                  <c:v>42566</c:v>
                </c:pt>
                <c:pt idx="19">
                  <c:v>42597</c:v>
                </c:pt>
                <c:pt idx="20">
                  <c:v>42628</c:v>
                </c:pt>
                <c:pt idx="21">
                  <c:v>42658</c:v>
                </c:pt>
                <c:pt idx="22">
                  <c:v>42689</c:v>
                </c:pt>
                <c:pt idx="23">
                  <c:v>42719</c:v>
                </c:pt>
                <c:pt idx="24">
                  <c:v>42736</c:v>
                </c:pt>
                <c:pt idx="25">
                  <c:v>42767</c:v>
                </c:pt>
                <c:pt idx="26">
                  <c:v>42809</c:v>
                </c:pt>
                <c:pt idx="27">
                  <c:v>42840</c:v>
                </c:pt>
                <c:pt idx="28">
                  <c:v>42870</c:v>
                </c:pt>
                <c:pt idx="29">
                  <c:v>42901</c:v>
                </c:pt>
                <c:pt idx="30">
                  <c:v>42931</c:v>
                </c:pt>
                <c:pt idx="31">
                  <c:v>42962</c:v>
                </c:pt>
                <c:pt idx="32">
                  <c:v>42993</c:v>
                </c:pt>
                <c:pt idx="33">
                  <c:v>43023</c:v>
                </c:pt>
                <c:pt idx="34">
                  <c:v>43054</c:v>
                </c:pt>
                <c:pt idx="35">
                  <c:v>43084</c:v>
                </c:pt>
                <c:pt idx="36">
                  <c:v>43115</c:v>
                </c:pt>
                <c:pt idx="37">
                  <c:v>43146</c:v>
                </c:pt>
                <c:pt idx="38">
                  <c:v>43174</c:v>
                </c:pt>
                <c:pt idx="39">
                  <c:v>43205</c:v>
                </c:pt>
                <c:pt idx="40">
                  <c:v>43235</c:v>
                </c:pt>
                <c:pt idx="41">
                  <c:v>43266</c:v>
                </c:pt>
                <c:pt idx="42">
                  <c:v>43296</c:v>
                </c:pt>
                <c:pt idx="43">
                  <c:v>43327</c:v>
                </c:pt>
                <c:pt idx="44">
                  <c:v>43358</c:v>
                </c:pt>
                <c:pt idx="45">
                  <c:v>43388</c:v>
                </c:pt>
                <c:pt idx="46">
                  <c:v>43419</c:v>
                </c:pt>
                <c:pt idx="47">
                  <c:v>43449</c:v>
                </c:pt>
                <c:pt idx="48">
                  <c:v>43480</c:v>
                </c:pt>
                <c:pt idx="49">
                  <c:v>43511</c:v>
                </c:pt>
                <c:pt idx="50">
                  <c:v>43539</c:v>
                </c:pt>
                <c:pt idx="51">
                  <c:v>43570</c:v>
                </c:pt>
                <c:pt idx="52">
                  <c:v>43600</c:v>
                </c:pt>
                <c:pt idx="53">
                  <c:v>43631</c:v>
                </c:pt>
                <c:pt idx="54">
                  <c:v>43661</c:v>
                </c:pt>
                <c:pt idx="55">
                  <c:v>43692</c:v>
                </c:pt>
                <c:pt idx="56">
                  <c:v>43723</c:v>
                </c:pt>
                <c:pt idx="57">
                  <c:v>43753</c:v>
                </c:pt>
                <c:pt idx="58">
                  <c:v>43784</c:v>
                </c:pt>
                <c:pt idx="59">
                  <c:v>43814</c:v>
                </c:pt>
              </c:numCache>
            </c:numRef>
          </c:cat>
          <c:val>
            <c:numRef>
              <c:f>'CB pol'!$F$3:$F$62</c:f>
              <c:numCache>
                <c:formatCode>General</c:formatCode>
                <c:ptCount val="60"/>
                <c:pt idx="0">
                  <c:v>0.05</c:v>
                </c:pt>
                <c:pt idx="1">
                  <c:v>0.05</c:v>
                </c:pt>
                <c:pt idx="2">
                  <c:v>0.05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0.05</c:v>
                </c:pt>
                <c:pt idx="7">
                  <c:v>0.05</c:v>
                </c:pt>
                <c:pt idx="8">
                  <c:v>0.05</c:v>
                </c:pt>
                <c:pt idx="9">
                  <c:v>0.05</c:v>
                </c:pt>
                <c:pt idx="10">
                  <c:v>0.05</c:v>
                </c:pt>
                <c:pt idx="11">
                  <c:v>0.05</c:v>
                </c:pt>
                <c:pt idx="12">
                  <c:v>0.05</c:v>
                </c:pt>
                <c:pt idx="13">
                  <c:v>0.05</c:v>
                </c:pt>
                <c:pt idx="14" formatCode="0.00">
                  <c:v>0</c:v>
                </c:pt>
                <c:pt idx="15" formatCode="0.00">
                  <c:v>0</c:v>
                </c:pt>
                <c:pt idx="16" formatCode="0.00">
                  <c:v>0</c:v>
                </c:pt>
                <c:pt idx="17" formatCode="0.00">
                  <c:v>0</c:v>
                </c:pt>
                <c:pt idx="18" formatCode="0.00">
                  <c:v>0</c:v>
                </c:pt>
                <c:pt idx="19" formatCode="0.00">
                  <c:v>0</c:v>
                </c:pt>
                <c:pt idx="20" formatCode="0.00">
                  <c:v>0</c:v>
                </c:pt>
                <c:pt idx="21" formatCode="0.00">
                  <c:v>0</c:v>
                </c:pt>
                <c:pt idx="22" formatCode="0.00">
                  <c:v>0</c:v>
                </c:pt>
                <c:pt idx="23" formatCode="0.00">
                  <c:v>0</c:v>
                </c:pt>
                <c:pt idx="24" formatCode="0.00">
                  <c:v>0</c:v>
                </c:pt>
                <c:pt idx="25" formatCode="0.00">
                  <c:v>0</c:v>
                </c:pt>
                <c:pt idx="26" formatCode="0.00">
                  <c:v>0</c:v>
                </c:pt>
                <c:pt idx="27" formatCode="0.00">
                  <c:v>0</c:v>
                </c:pt>
                <c:pt idx="28" formatCode="0.00">
                  <c:v>0</c:v>
                </c:pt>
                <c:pt idx="29" formatCode="0.00">
                  <c:v>0</c:v>
                </c:pt>
                <c:pt idx="30" formatCode="0.00">
                  <c:v>0</c:v>
                </c:pt>
                <c:pt idx="31" formatCode="0.00">
                  <c:v>0</c:v>
                </c:pt>
                <c:pt idx="32" formatCode="0.00">
                  <c:v>0</c:v>
                </c:pt>
                <c:pt idx="33" formatCode="0.00">
                  <c:v>0</c:v>
                </c:pt>
                <c:pt idx="34" formatCode="0.00">
                  <c:v>0</c:v>
                </c:pt>
                <c:pt idx="35" formatCode="0.00">
                  <c:v>0</c:v>
                </c:pt>
                <c:pt idx="36" formatCode="0.00">
                  <c:v>0</c:v>
                </c:pt>
                <c:pt idx="37" formatCode="0.00">
                  <c:v>0</c:v>
                </c:pt>
                <c:pt idx="38" formatCode="0.00">
                  <c:v>0</c:v>
                </c:pt>
                <c:pt idx="39" formatCode="0.00">
                  <c:v>0</c:v>
                </c:pt>
                <c:pt idx="40" formatCode="0.00">
                  <c:v>0</c:v>
                </c:pt>
                <c:pt idx="41" formatCode="0.00">
                  <c:v>0</c:v>
                </c:pt>
                <c:pt idx="42" formatCode="0.00">
                  <c:v>0</c:v>
                </c:pt>
                <c:pt idx="43" formatCode="0.00">
                  <c:v>0</c:v>
                </c:pt>
                <c:pt idx="44" formatCode="0.00">
                  <c:v>0</c:v>
                </c:pt>
                <c:pt idx="45" formatCode="0.00">
                  <c:v>0</c:v>
                </c:pt>
                <c:pt idx="46" formatCode="0.00">
                  <c:v>0</c:v>
                </c:pt>
                <c:pt idx="47" formatCode="0.00">
                  <c:v>0</c:v>
                </c:pt>
                <c:pt idx="48" formatCode="0.00">
                  <c:v>0</c:v>
                </c:pt>
                <c:pt idx="49" formatCode="0.00">
                  <c:v>0</c:v>
                </c:pt>
                <c:pt idx="50" formatCode="0.00">
                  <c:v>0</c:v>
                </c:pt>
                <c:pt idx="51" formatCode="0.00">
                  <c:v>0.25</c:v>
                </c:pt>
                <c:pt idx="52" formatCode="0.00">
                  <c:v>0.25</c:v>
                </c:pt>
                <c:pt idx="53" formatCode="0.00">
                  <c:v>0.25</c:v>
                </c:pt>
                <c:pt idx="54" formatCode="0.00">
                  <c:v>0.25</c:v>
                </c:pt>
                <c:pt idx="55" formatCode="0.00">
                  <c:v>0.25</c:v>
                </c:pt>
                <c:pt idx="56" formatCode="0.00">
                  <c:v>0.25</c:v>
                </c:pt>
                <c:pt idx="57" formatCode="0.00">
                  <c:v>0.25</c:v>
                </c:pt>
                <c:pt idx="58" formatCode="0.00">
                  <c:v>0.25</c:v>
                </c:pt>
                <c:pt idx="59" formatCode="0.00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623296"/>
        <c:axId val="189629184"/>
      </c:lineChart>
      <c:dateAx>
        <c:axId val="189623296"/>
        <c:scaling>
          <c:orientation val="minMax"/>
        </c:scaling>
        <c:delete val="0"/>
        <c:axPos val="b"/>
        <c:numFmt formatCode="[$-409]mmm/yy;@" sourceLinked="1"/>
        <c:majorTickMark val="out"/>
        <c:minorTickMark val="none"/>
        <c:tickLblPos val="low"/>
        <c:txPr>
          <a:bodyPr/>
          <a:lstStyle/>
          <a:p>
            <a:pPr>
              <a:defRPr sz="1200">
                <a:latin typeface="Swedbank Sans Regular" panose="02020503050405020304" pitchFamily="18" charset="0"/>
              </a:defRPr>
            </a:pPr>
            <a:endParaRPr lang="et-EE"/>
          </a:p>
        </c:txPr>
        <c:crossAx val="189629184"/>
        <c:crosses val="autoZero"/>
        <c:auto val="1"/>
        <c:lblOffset val="100"/>
        <c:baseTimeUnit val="days"/>
        <c:majorUnit val="6"/>
        <c:majorTimeUnit val="months"/>
        <c:minorUnit val="6"/>
        <c:minorTimeUnit val="months"/>
      </c:dateAx>
      <c:valAx>
        <c:axId val="18962918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65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Swedbank Sans Regular" panose="02020503050405020304" pitchFamily="18" charset="0"/>
              </a:defRPr>
            </a:pPr>
            <a:endParaRPr lang="et-EE"/>
          </a:p>
        </c:txPr>
        <c:crossAx val="18962329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latin typeface="Swedbank Sans Bold" panose="02020803050405020304" pitchFamily="18" charset="0"/>
              </a:defRPr>
            </a:pPr>
            <a:r>
              <a:rPr lang="et-EE" sz="1600" b="0">
                <a:latin typeface="Swedbank Sans Bold" panose="02020803050405020304" pitchFamily="18" charset="0"/>
              </a:rPr>
              <a:t>Vahetuskursid euro</a:t>
            </a:r>
            <a:r>
              <a:rPr lang="et-EE" sz="1600" b="0" baseline="0">
                <a:latin typeface="Swedbank Sans Bold" panose="02020803050405020304" pitchFamily="18" charset="0"/>
              </a:rPr>
              <a:t> suhtes</a:t>
            </a:r>
            <a:endParaRPr lang="et-EE" sz="1600" b="0">
              <a:latin typeface="Swedbank Sans Bold" panose="02020803050405020304" pitchFamily="18" charset="0"/>
            </a:endParaRPr>
          </a:p>
        </c:rich>
      </c:tx>
      <c:layout>
        <c:manualLayout>
          <c:xMode val="edge"/>
          <c:yMode val="edge"/>
          <c:x val="0.23888167104111985"/>
          <c:y val="1.851851851851851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3002405949256337E-2"/>
          <c:y val="0.14162104414312579"/>
          <c:w val="0.82747352540772512"/>
          <c:h val="0.68026154905541747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FX!$A$17</c:f>
              <c:strCache>
                <c:ptCount val="1"/>
                <c:pt idx="0">
                  <c:v>EUR/USD (parem t)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FX!$B$14:$V$14</c:f>
              <c:strCache>
                <c:ptCount val="1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11.mai</c:v>
                </c:pt>
                <c:pt idx="15">
                  <c:v>6 k </c:v>
                </c:pt>
                <c:pt idx="16">
                  <c:v>12 k</c:v>
                </c:pt>
                <c:pt idx="17">
                  <c:v>18 k</c:v>
                </c:pt>
                <c:pt idx="18">
                  <c:v>24 k</c:v>
                </c:pt>
              </c:strCache>
            </c:strRef>
          </c:cat>
          <c:val>
            <c:numRef>
              <c:f>FX!$B$17:$V$17</c:f>
              <c:numCache>
                <c:formatCode>#,##0.0000</c:formatCode>
                <c:ptCount val="19"/>
                <c:pt idx="0">
                  <c:v>1.2439</c:v>
                </c:pt>
                <c:pt idx="1">
                  <c:v>1.2441</c:v>
                </c:pt>
                <c:pt idx="2">
                  <c:v>1.2556</c:v>
                </c:pt>
                <c:pt idx="3">
                  <c:v>1.3705000000000001</c:v>
                </c:pt>
                <c:pt idx="4">
                  <c:v>1.4708000000000001</c:v>
                </c:pt>
                <c:pt idx="5">
                  <c:v>1.3948</c:v>
                </c:pt>
                <c:pt idx="6">
                  <c:v>1.3257000000000001</c:v>
                </c:pt>
                <c:pt idx="7">
                  <c:v>1.3919999999999999</c:v>
                </c:pt>
                <c:pt idx="8">
                  <c:v>1.2847999999999999</c:v>
                </c:pt>
                <c:pt idx="9">
                  <c:v>1.3281000000000001</c:v>
                </c:pt>
                <c:pt idx="10">
                  <c:v>1.3285</c:v>
                </c:pt>
                <c:pt idx="11">
                  <c:v>1.1094999999999999</c:v>
                </c:pt>
                <c:pt idx="12">
                  <c:v>1.1069</c:v>
                </c:pt>
                <c:pt idx="13">
                  <c:v>1.1296999999999999</c:v>
                </c:pt>
                <c:pt idx="14" formatCode="General">
                  <c:v>1.1943999999999999</c:v>
                </c:pt>
                <c:pt idx="15" formatCode="General">
                  <c:v>1.27</c:v>
                </c:pt>
                <c:pt idx="16" formatCode="General">
                  <c:v>1.28</c:v>
                </c:pt>
                <c:pt idx="17" formatCode="General">
                  <c:v>1.3</c:v>
                </c:pt>
                <c:pt idx="18" formatCode="General">
                  <c:v>1.33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91088128"/>
        <c:axId val="191086592"/>
      </c:barChart>
      <c:lineChart>
        <c:grouping val="standard"/>
        <c:varyColors val="0"/>
        <c:ser>
          <c:idx val="0"/>
          <c:order val="0"/>
          <c:tx>
            <c:strRef>
              <c:f>FX!$A$15</c:f>
              <c:strCache>
                <c:ptCount val="1"/>
                <c:pt idx="0">
                  <c:v>EUR/SEK (vasak t)</c:v>
                </c:pt>
              </c:strCache>
            </c:strRef>
          </c:tx>
          <c:spPr>
            <a:ln w="31750"/>
          </c:spPr>
          <c:marker>
            <c:symbol val="none"/>
          </c:marker>
          <c:cat>
            <c:strRef>
              <c:f>FX!$B$14:$V$14</c:f>
              <c:strCache>
                <c:ptCount val="1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11.mai</c:v>
                </c:pt>
                <c:pt idx="15">
                  <c:v>6 k </c:v>
                </c:pt>
                <c:pt idx="16">
                  <c:v>12 k</c:v>
                </c:pt>
                <c:pt idx="17">
                  <c:v>18 k</c:v>
                </c:pt>
                <c:pt idx="18">
                  <c:v>24 k</c:v>
                </c:pt>
              </c:strCache>
            </c:strRef>
          </c:cat>
          <c:val>
            <c:numRef>
              <c:f>FX!$B$15:$V$15</c:f>
              <c:numCache>
                <c:formatCode>#,##0.0000</c:formatCode>
                <c:ptCount val="19"/>
                <c:pt idx="0">
                  <c:v>9.1242999999999999</c:v>
                </c:pt>
                <c:pt idx="1">
                  <c:v>9.2821999999999996</c:v>
                </c:pt>
                <c:pt idx="2">
                  <c:v>9.2544000000000004</c:v>
                </c:pt>
                <c:pt idx="3">
                  <c:v>9.2500999999999998</c:v>
                </c:pt>
                <c:pt idx="4">
                  <c:v>9.6151999999999997</c:v>
                </c:pt>
                <c:pt idx="5">
                  <c:v>10.6191</c:v>
                </c:pt>
                <c:pt idx="6">
                  <c:v>9.5373000000000001</c:v>
                </c:pt>
                <c:pt idx="7">
                  <c:v>9.0297999999999998</c:v>
                </c:pt>
                <c:pt idx="8">
                  <c:v>8.7041000000000004</c:v>
                </c:pt>
                <c:pt idx="9">
                  <c:v>8.6515000000000004</c:v>
                </c:pt>
                <c:pt idx="10">
                  <c:v>9.0984999999999996</c:v>
                </c:pt>
                <c:pt idx="11">
                  <c:v>9.3535000000000004</c:v>
                </c:pt>
                <c:pt idx="12">
                  <c:v>9.4688999999999997</c:v>
                </c:pt>
                <c:pt idx="13">
                  <c:v>9.6350999999999996</c:v>
                </c:pt>
                <c:pt idx="14" formatCode="General">
                  <c:v>10.26</c:v>
                </c:pt>
                <c:pt idx="15" formatCode="General">
                  <c:v>10.199999999999999</c:v>
                </c:pt>
                <c:pt idx="16">
                  <c:v>10</c:v>
                </c:pt>
                <c:pt idx="17">
                  <c:v>9.8000000000000007</c:v>
                </c:pt>
                <c:pt idx="18" formatCode="General">
                  <c:v>9.6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FX!$A$16</c:f>
              <c:strCache>
                <c:ptCount val="1"/>
                <c:pt idx="0">
                  <c:v>EUR/NOK (vasak t)</c:v>
                </c:pt>
              </c:strCache>
            </c:strRef>
          </c:tx>
          <c:spPr>
            <a:ln w="31750">
              <a:solidFill>
                <a:schemeClr val="accent3"/>
              </a:solidFill>
            </a:ln>
          </c:spPr>
          <c:marker>
            <c:symbol val="none"/>
          </c:marker>
          <c:cat>
            <c:strRef>
              <c:f>FX!$B$14:$V$14</c:f>
              <c:strCache>
                <c:ptCount val="1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11.mai</c:v>
                </c:pt>
                <c:pt idx="15">
                  <c:v>6 k </c:v>
                </c:pt>
                <c:pt idx="16">
                  <c:v>12 k</c:v>
                </c:pt>
                <c:pt idx="17">
                  <c:v>18 k</c:v>
                </c:pt>
                <c:pt idx="18">
                  <c:v>24 k</c:v>
                </c:pt>
              </c:strCache>
            </c:strRef>
          </c:cat>
          <c:val>
            <c:numRef>
              <c:f>FX!$B$16:$V$16</c:f>
              <c:numCache>
                <c:formatCode>#,##0.0000</c:formatCode>
                <c:ptCount val="19"/>
                <c:pt idx="0">
                  <c:v>8.3696999999999999</c:v>
                </c:pt>
                <c:pt idx="1">
                  <c:v>8.0091999999999999</c:v>
                </c:pt>
                <c:pt idx="2">
                  <c:v>8.0472000000000001</c:v>
                </c:pt>
                <c:pt idx="3">
                  <c:v>8.0165000000000006</c:v>
                </c:pt>
                <c:pt idx="4">
                  <c:v>8.2236999999999991</c:v>
                </c:pt>
                <c:pt idx="5">
                  <c:v>8.7278000000000002</c:v>
                </c:pt>
                <c:pt idx="6">
                  <c:v>8.0043000000000006</c:v>
                </c:pt>
                <c:pt idx="7">
                  <c:v>7.7934000000000001</c:v>
                </c:pt>
                <c:pt idx="8">
                  <c:v>7.4751000000000003</c:v>
                </c:pt>
                <c:pt idx="9">
                  <c:v>7.8067000000000002</c:v>
                </c:pt>
                <c:pt idx="10">
                  <c:v>8.3544</c:v>
                </c:pt>
                <c:pt idx="11">
                  <c:v>8.9496000000000002</c:v>
                </c:pt>
                <c:pt idx="12">
                  <c:v>9.2905999999999995</c:v>
                </c:pt>
                <c:pt idx="13">
                  <c:v>9.327</c:v>
                </c:pt>
                <c:pt idx="14" formatCode="General">
                  <c:v>9.56</c:v>
                </c:pt>
                <c:pt idx="15" formatCode="General">
                  <c:v>9.27</c:v>
                </c:pt>
                <c:pt idx="16" formatCode="General">
                  <c:v>9.17</c:v>
                </c:pt>
                <c:pt idx="17" formatCode="General">
                  <c:v>8.99</c:v>
                </c:pt>
                <c:pt idx="18" formatCode="General">
                  <c:v>8.81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083264"/>
        <c:axId val="191084800"/>
      </c:lineChart>
      <c:catAx>
        <c:axId val="1910832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Swedbank Sans Regular" panose="02020503050405020304" pitchFamily="18" charset="0"/>
              </a:defRPr>
            </a:pPr>
            <a:endParaRPr lang="et-EE"/>
          </a:p>
        </c:txPr>
        <c:crossAx val="191084800"/>
        <c:crosses val="autoZero"/>
        <c:auto val="1"/>
        <c:lblAlgn val="ctr"/>
        <c:lblOffset val="100"/>
        <c:tickLblSkip val="2"/>
        <c:noMultiLvlLbl val="0"/>
      </c:catAx>
      <c:valAx>
        <c:axId val="191084800"/>
        <c:scaling>
          <c:orientation val="minMax"/>
          <c:max val="11"/>
          <c:min val="7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#,##0;[Red]#,##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Swedbank Sans Regular" panose="02020503050405020304" pitchFamily="18" charset="0"/>
              </a:defRPr>
            </a:pPr>
            <a:endParaRPr lang="et-EE"/>
          </a:p>
        </c:txPr>
        <c:crossAx val="191083264"/>
        <c:crosses val="autoZero"/>
        <c:crossBetween val="between"/>
        <c:majorUnit val="1"/>
      </c:valAx>
      <c:valAx>
        <c:axId val="191086592"/>
        <c:scaling>
          <c:orientation val="minMax"/>
          <c:min val="0.8"/>
        </c:scaling>
        <c:delete val="0"/>
        <c:axPos val="r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Swedbank Sans Regular" panose="02020503050405020304" pitchFamily="18" charset="0"/>
              </a:defRPr>
            </a:pPr>
            <a:endParaRPr lang="et-EE"/>
          </a:p>
        </c:txPr>
        <c:crossAx val="191088128"/>
        <c:crosses val="max"/>
        <c:crossBetween val="between"/>
        <c:majorUnit val="0.2"/>
      </c:valAx>
      <c:catAx>
        <c:axId val="191088128"/>
        <c:scaling>
          <c:orientation val="minMax"/>
        </c:scaling>
        <c:delete val="1"/>
        <c:axPos val="b"/>
        <c:majorTickMark val="out"/>
        <c:minorTickMark val="none"/>
        <c:tickLblPos val="nextTo"/>
        <c:crossAx val="191086592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9.9513123359580014E-2"/>
          <c:y val="0.91471200169065303"/>
          <c:w val="0.84253249581001899"/>
          <c:h val="8.1234002733344593E-2"/>
        </c:manualLayout>
      </c:layout>
      <c:overlay val="0"/>
      <c:txPr>
        <a:bodyPr/>
        <a:lstStyle/>
        <a:p>
          <a:pPr>
            <a:defRPr sz="1200">
              <a:latin typeface="Swedbank Sans Regular" panose="02020503050405020304" pitchFamily="18" charset="0"/>
            </a:defRPr>
          </a:pPr>
          <a:endParaRPr lang="et-EE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latin typeface="Swedbank Sans Bold" panose="02020803050405020304" pitchFamily="18" charset="0"/>
              </a:defRPr>
            </a:pPr>
            <a:r>
              <a:rPr lang="et-EE" sz="1600" b="0" dirty="0" smtClean="0">
                <a:latin typeface="Swedbank Sans Bold" panose="02020803050405020304" pitchFamily="18" charset="0"/>
              </a:rPr>
              <a:t>Soome</a:t>
            </a:r>
            <a:endParaRPr lang="et-EE" sz="1600" b="0" dirty="0">
              <a:latin typeface="Swedbank Sans Bold" panose="02020803050405020304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7419072615923007E-2"/>
          <c:y val="0.15233340319152122"/>
          <c:w val="0.82773031496062999"/>
          <c:h val="0.569649531451154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k_exp!$K$33</c:f>
              <c:strCache>
                <c:ptCount val="1"/>
                <c:pt idx="0">
                  <c:v>Kaupade eksport 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k_exp!$L$30:$Q$30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2018pr</c:v>
                </c:pt>
                <c:pt idx="5">
                  <c:v>2019pr</c:v>
                </c:pt>
              </c:strCache>
            </c:strRef>
          </c:cat>
          <c:val>
            <c:numRef>
              <c:f>k_exp!$L$33:$Q$33</c:f>
              <c:numCache>
                <c:formatCode>General</c:formatCode>
                <c:ptCount val="6"/>
                <c:pt idx="0">
                  <c:v>-9.6445166872065329</c:v>
                </c:pt>
                <c:pt idx="1">
                  <c:v>1.465862470758907</c:v>
                </c:pt>
                <c:pt idx="2">
                  <c:v>5.231951226296232</c:v>
                </c:pt>
                <c:pt idx="3">
                  <c:v>8.345062679645963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91292544"/>
        <c:axId val="191282560"/>
      </c:barChart>
      <c:lineChart>
        <c:grouping val="standard"/>
        <c:varyColors val="0"/>
        <c:ser>
          <c:idx val="1"/>
          <c:order val="1"/>
          <c:tx>
            <c:strRef>
              <c:f>k_exp!$K$41</c:f>
              <c:strCache>
                <c:ptCount val="1"/>
                <c:pt idx="0">
                  <c:v> SKP</c:v>
                </c:pt>
              </c:strCache>
            </c:strRef>
          </c:tx>
          <c:spPr>
            <a:ln w="31750">
              <a:solidFill>
                <a:schemeClr val="accent3"/>
              </a:solidFill>
            </a:ln>
          </c:spPr>
          <c:marker>
            <c:symbol val="none"/>
          </c:marker>
          <c:dPt>
            <c:idx val="4"/>
            <c:bubble3D val="0"/>
            <c:spPr>
              <a:ln w="31750">
                <a:solidFill>
                  <a:schemeClr val="accent3"/>
                </a:solidFill>
                <a:prstDash val="sysDash"/>
              </a:ln>
            </c:spPr>
          </c:dPt>
          <c:dPt>
            <c:idx val="5"/>
            <c:bubble3D val="0"/>
            <c:spPr>
              <a:ln w="31750">
                <a:solidFill>
                  <a:schemeClr val="accent3"/>
                </a:solidFill>
                <a:prstDash val="sysDash"/>
              </a:ln>
            </c:spPr>
          </c:dPt>
          <c:cat>
            <c:strRef>
              <c:f>k_exp!$L$30:$Q$30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2018pr</c:v>
                </c:pt>
                <c:pt idx="5">
                  <c:v>2019pr</c:v>
                </c:pt>
              </c:strCache>
            </c:strRef>
          </c:cat>
          <c:val>
            <c:numRef>
              <c:f>k_exp!$L$41:$Q$41</c:f>
              <c:numCache>
                <c:formatCode>General</c:formatCode>
                <c:ptCount val="6"/>
                <c:pt idx="0">
                  <c:v>-0.6</c:v>
                </c:pt>
                <c:pt idx="1">
                  <c:v>0.1</c:v>
                </c:pt>
                <c:pt idx="2">
                  <c:v>2.1</c:v>
                </c:pt>
                <c:pt idx="3">
                  <c:v>2.7</c:v>
                </c:pt>
                <c:pt idx="4">
                  <c:v>2.5</c:v>
                </c:pt>
                <c:pt idx="5">
                  <c:v>2.2000000000000002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279488"/>
        <c:axId val="191281024"/>
      </c:lineChart>
      <c:catAx>
        <c:axId val="191279488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/>
          <a:lstStyle/>
          <a:p>
            <a:pPr>
              <a:defRPr sz="1100">
                <a:latin typeface="Swedbank Sans Regular" panose="02020503050405020304" pitchFamily="18" charset="0"/>
              </a:defRPr>
            </a:pPr>
            <a:endParaRPr lang="et-EE"/>
          </a:p>
        </c:txPr>
        <c:crossAx val="191281024"/>
        <c:crosses val="autoZero"/>
        <c:auto val="1"/>
        <c:lblAlgn val="ctr"/>
        <c:lblOffset val="100"/>
        <c:noMultiLvlLbl val="0"/>
      </c:catAx>
      <c:valAx>
        <c:axId val="191281024"/>
        <c:scaling>
          <c:orientation val="minMax"/>
          <c:min val="-3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Swedbank Sans Regular" panose="02020503050405020304" pitchFamily="18" charset="0"/>
              </a:defRPr>
            </a:pPr>
            <a:endParaRPr lang="et-EE"/>
          </a:p>
        </c:txPr>
        <c:crossAx val="191279488"/>
        <c:crosses val="autoZero"/>
        <c:crossBetween val="between"/>
      </c:valAx>
      <c:valAx>
        <c:axId val="191282560"/>
        <c:scaling>
          <c:orientation val="minMax"/>
          <c:max val="9"/>
          <c:min val="-9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Swedbank Sans Regular" panose="02020503050405020304" pitchFamily="18" charset="0"/>
              </a:defRPr>
            </a:pPr>
            <a:endParaRPr lang="et-EE"/>
          </a:p>
        </c:txPr>
        <c:crossAx val="191292544"/>
        <c:crosses val="max"/>
        <c:crossBetween val="between"/>
        <c:majorUnit val="3"/>
      </c:valAx>
      <c:catAx>
        <c:axId val="191292544"/>
        <c:scaling>
          <c:orientation val="minMax"/>
        </c:scaling>
        <c:delete val="1"/>
        <c:axPos val="b"/>
        <c:majorTickMark val="out"/>
        <c:minorTickMark val="none"/>
        <c:tickLblPos val="nextTo"/>
        <c:crossAx val="191282560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8.7826826946946476E-2"/>
          <c:y val="0.80109457800664663"/>
          <c:w val="0.8710288713910761"/>
          <c:h val="0.13116506270049574"/>
        </c:manualLayout>
      </c:layout>
      <c:overlay val="0"/>
      <c:txPr>
        <a:bodyPr/>
        <a:lstStyle/>
        <a:p>
          <a:pPr>
            <a:defRPr sz="1200">
              <a:latin typeface="Swedbank Sans Regular" panose="02020503050405020304" pitchFamily="18" charset="0"/>
            </a:defRPr>
          </a:pPr>
          <a:endParaRPr lang="et-EE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latin typeface="Swedbank Sans Bold" panose="02020803050405020304" pitchFamily="18" charset="0"/>
              </a:defRPr>
            </a:pPr>
            <a:r>
              <a:rPr lang="et-EE" sz="1600" b="0" dirty="0" smtClean="0">
                <a:latin typeface="Swedbank Sans Bold" panose="02020803050405020304" pitchFamily="18" charset="0"/>
              </a:rPr>
              <a:t>Rootsi</a:t>
            </a:r>
            <a:endParaRPr lang="et-EE" sz="1600" b="0" dirty="0">
              <a:latin typeface="Swedbank Sans Bold" panose="02020803050405020304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8919072615923014E-2"/>
          <c:y val="0.15325240594925635"/>
          <c:w val="0.81973031496062998"/>
          <c:h val="0.579625149892370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k_exp!$K$32</c:f>
              <c:strCache>
                <c:ptCount val="1"/>
                <c:pt idx="0">
                  <c:v>Kaupade eksport (ilma mob.seadm.)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k_exp!$L$30:$Q$30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2018pr</c:v>
                </c:pt>
                <c:pt idx="5">
                  <c:v>2019pr</c:v>
                </c:pt>
              </c:strCache>
            </c:strRef>
          </c:cat>
          <c:val>
            <c:numRef>
              <c:f>k_exp!$L$32:$Q$32</c:f>
              <c:numCache>
                <c:formatCode>General</c:formatCode>
                <c:ptCount val="6"/>
                <c:pt idx="0">
                  <c:v>-1.6774685923248853</c:v>
                </c:pt>
                <c:pt idx="1">
                  <c:v>11.287721323266055</c:v>
                </c:pt>
                <c:pt idx="2">
                  <c:v>5.6590230771322894</c:v>
                </c:pt>
                <c:pt idx="3">
                  <c:v>-2.0144181717160166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92856832"/>
        <c:axId val="192850944"/>
      </c:barChart>
      <c:lineChart>
        <c:grouping val="standard"/>
        <c:varyColors val="0"/>
        <c:ser>
          <c:idx val="1"/>
          <c:order val="1"/>
          <c:tx>
            <c:strRef>
              <c:f>k_exp!$K$40</c:f>
              <c:strCache>
                <c:ptCount val="1"/>
                <c:pt idx="0">
                  <c:v>SKP</c:v>
                </c:pt>
              </c:strCache>
            </c:strRef>
          </c:tx>
          <c:spPr>
            <a:ln w="31750">
              <a:solidFill>
                <a:schemeClr val="accent3"/>
              </a:solidFill>
            </a:ln>
          </c:spPr>
          <c:marker>
            <c:symbol val="none"/>
          </c:marker>
          <c:dPt>
            <c:idx val="4"/>
            <c:bubble3D val="0"/>
            <c:spPr>
              <a:ln w="31750">
                <a:solidFill>
                  <a:schemeClr val="accent3"/>
                </a:solidFill>
                <a:prstDash val="sysDash"/>
              </a:ln>
            </c:spPr>
          </c:dPt>
          <c:dPt>
            <c:idx val="5"/>
            <c:bubble3D val="0"/>
            <c:spPr>
              <a:ln w="31750">
                <a:solidFill>
                  <a:schemeClr val="accent3"/>
                </a:solidFill>
                <a:prstDash val="sysDash"/>
              </a:ln>
            </c:spPr>
          </c:dPt>
          <c:cat>
            <c:strRef>
              <c:f>k_exp!$L$30:$Q$30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2018pr</c:v>
                </c:pt>
                <c:pt idx="5">
                  <c:v>2019pr</c:v>
                </c:pt>
              </c:strCache>
            </c:strRef>
          </c:cat>
          <c:val>
            <c:numRef>
              <c:f>k_exp!$L$40:$Q$40</c:f>
              <c:numCache>
                <c:formatCode>General</c:formatCode>
                <c:ptCount val="6"/>
                <c:pt idx="0">
                  <c:v>2.6</c:v>
                </c:pt>
                <c:pt idx="1">
                  <c:v>4.5</c:v>
                </c:pt>
                <c:pt idx="2">
                  <c:v>3.2</c:v>
                </c:pt>
                <c:pt idx="3">
                  <c:v>2.4</c:v>
                </c:pt>
                <c:pt idx="4">
                  <c:v>2.6</c:v>
                </c:pt>
                <c:pt idx="5">
                  <c:v>1.8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847872"/>
        <c:axId val="192849408"/>
      </c:lineChart>
      <c:catAx>
        <c:axId val="192847872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/>
          <a:lstStyle/>
          <a:p>
            <a:pPr>
              <a:defRPr sz="1100">
                <a:latin typeface="Swedbank Sans Regular" panose="02020503050405020304" pitchFamily="18" charset="0"/>
              </a:defRPr>
            </a:pPr>
            <a:endParaRPr lang="et-EE"/>
          </a:p>
        </c:txPr>
        <c:crossAx val="192849408"/>
        <c:crosses val="autoZero"/>
        <c:auto val="1"/>
        <c:lblAlgn val="ctr"/>
        <c:lblOffset val="100"/>
        <c:noMultiLvlLbl val="0"/>
      </c:catAx>
      <c:valAx>
        <c:axId val="192849408"/>
        <c:scaling>
          <c:orientation val="minMax"/>
          <c:max val="6"/>
          <c:min val="-2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Swedbank Sans Regular" panose="02020503050405020304" pitchFamily="18" charset="0"/>
              </a:defRPr>
            </a:pPr>
            <a:endParaRPr lang="et-EE"/>
          </a:p>
        </c:txPr>
        <c:crossAx val="192847872"/>
        <c:crosses val="autoZero"/>
        <c:crossBetween val="between"/>
        <c:majorUnit val="2"/>
      </c:valAx>
      <c:valAx>
        <c:axId val="19285094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Swedbank Sans Regular" panose="02020503050405020304" pitchFamily="18" charset="0"/>
              </a:defRPr>
            </a:pPr>
            <a:endParaRPr lang="et-EE"/>
          </a:p>
        </c:txPr>
        <c:crossAx val="192856832"/>
        <c:crosses val="max"/>
        <c:crossBetween val="between"/>
        <c:majorUnit val="4"/>
      </c:valAx>
      <c:catAx>
        <c:axId val="192856832"/>
        <c:scaling>
          <c:orientation val="minMax"/>
        </c:scaling>
        <c:delete val="1"/>
        <c:axPos val="b"/>
        <c:majorTickMark val="out"/>
        <c:minorTickMark val="none"/>
        <c:tickLblPos val="nextTo"/>
        <c:crossAx val="19285094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7.6193350831146089E-2"/>
          <c:y val="0.76736694371536895"/>
          <c:w val="0.85436220472440949"/>
          <c:h val="0.22915500145815107"/>
        </c:manualLayout>
      </c:layout>
      <c:overlay val="0"/>
      <c:txPr>
        <a:bodyPr/>
        <a:lstStyle/>
        <a:p>
          <a:pPr>
            <a:defRPr sz="1100">
              <a:latin typeface="Swedbank Sans Regular" panose="02020503050405020304" pitchFamily="18" charset="0"/>
            </a:defRPr>
          </a:pPr>
          <a:endParaRPr lang="et-EE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0.01233</cdr:x>
      <cdr:y>0.95814</cdr:y>
    </cdr:from>
    <cdr:to>
      <cdr:x>0.18752</cdr:x>
      <cdr:y>0.9912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64448" y="4459056"/>
          <a:ext cx="915315" cy="1538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0" tIns="0" rIns="0" bIns="0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spcBef>
              <a:spcPts val="600"/>
            </a:spcBef>
          </a:pPr>
          <a:r>
            <a:rPr lang="et-EE" sz="1000" dirty="0" smtClean="0"/>
            <a:t>Allikas: </a:t>
          </a:r>
          <a:r>
            <a:rPr lang="et-EE" sz="1000" dirty="0" err="1" smtClean="0"/>
            <a:t>Eurostat</a:t>
          </a:r>
          <a:endParaRPr lang="en-GB" sz="1000" dirty="0" err="1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0.56324</cdr:x>
      <cdr:y>0.92852</cdr:y>
    </cdr:from>
    <cdr:to>
      <cdr:x>0.64694</cdr:x>
      <cdr:y>0.96707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80033" y="4077528"/>
          <a:ext cx="428002" cy="1692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lIns="0" tIns="0" rIns="0" bIns="0" rtlCol="0">
          <a:spAutoFit/>
        </a:bodyPr>
        <a:lstStyle xmlns:a="http://schemas.openxmlformats.org/drawingml/2006/main"/>
        <a:p xmlns:a="http://schemas.openxmlformats.org/drawingml/2006/main">
          <a:pPr>
            <a:spcBef>
              <a:spcPts val="600"/>
            </a:spcBef>
          </a:pPr>
          <a:r>
            <a:rPr lang="et-EE" sz="1100" dirty="0" smtClean="0">
              <a:latin typeface="Swedbank Sans Regular" panose="02020503050405020304" pitchFamily="18" charset="0"/>
            </a:rPr>
            <a:t>* 1 kuu</a:t>
          </a:r>
          <a:endParaRPr lang="en-GB" sz="1100" dirty="0" err="1">
            <a:latin typeface="Swedbank Sans Regular" panose="020205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0.76167</cdr:x>
      <cdr:y>0.94395</cdr:y>
    </cdr:from>
    <cdr:to>
      <cdr:x>0.9806</cdr:x>
      <cdr:y>0.97996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92471" y="4034273"/>
          <a:ext cx="1521250" cy="1538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lIns="0" tIns="0" rIns="0" bIns="0" rtlCol="0">
          <a:spAutoFit/>
        </a:bodyPr>
        <a:lstStyle xmlns:a="http://schemas.openxmlformats.org/drawingml/2006/main"/>
        <a:p xmlns:a="http://schemas.openxmlformats.org/drawingml/2006/main">
          <a:pPr>
            <a:spcBef>
              <a:spcPts val="600"/>
            </a:spcBef>
          </a:pPr>
          <a:r>
            <a:rPr lang="et-EE" sz="1000" dirty="0" smtClean="0"/>
            <a:t>* palk, ** tööjõukulu/töötaja</a:t>
          </a:r>
          <a:endParaRPr lang="en-GB" sz="1000" dirty="0" err="1"/>
        </a:p>
      </cdr:txBody>
    </cdr:sp>
  </cdr:relSizeAnchor>
  <cdr:relSizeAnchor xmlns:cdr="http://schemas.openxmlformats.org/drawingml/2006/chartDrawing">
    <cdr:from>
      <cdr:x>0</cdr:x>
      <cdr:y>0.93613</cdr:y>
    </cdr:from>
    <cdr:to>
      <cdr:x>0.51307</cdr:x>
      <cdr:y>0.97214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-784225" y="4000857"/>
          <a:ext cx="3565079" cy="1538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lIns="0" tIns="0" rIns="0" bIns="0" rtlCol="0">
          <a:spAutoFit/>
        </a:bodyPr>
        <a:lstStyle xmlns:a="http://schemas.openxmlformats.org/drawingml/2006/main"/>
        <a:p xmlns:a="http://schemas.openxmlformats.org/drawingml/2006/main">
          <a:pPr>
            <a:spcBef>
              <a:spcPts val="600"/>
            </a:spcBef>
          </a:pPr>
          <a:r>
            <a:rPr lang="et-EE" sz="1000" dirty="0" smtClean="0"/>
            <a:t>Allikas: Swedbank </a:t>
          </a:r>
          <a:r>
            <a:rPr lang="et-EE" sz="1000" dirty="0" err="1" smtClean="0"/>
            <a:t>Research</a:t>
          </a:r>
          <a:r>
            <a:rPr lang="et-EE" sz="1000" dirty="0" smtClean="0"/>
            <a:t>, Soome Pank, Euroopa Komisjon </a:t>
          </a:r>
          <a:endParaRPr lang="en-GB" sz="1000" dirty="0" err="1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0.40745</cdr:x>
      <cdr:y>0.35095</cdr:y>
    </cdr:from>
    <cdr:to>
      <cdr:x>0.40747</cdr:x>
      <cdr:y>0.42467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82800" y="1465262"/>
          <a:ext cx="65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lIns="0" tIns="0" rIns="0" bIns="0" rtlCol="0">
          <a:spAutoFit/>
        </a:bodyPr>
        <a:lstStyle xmlns:a="http://schemas.openxmlformats.org/drawingml/2006/main"/>
        <a:p xmlns:a="http://schemas.openxmlformats.org/drawingml/2006/main">
          <a:pPr>
            <a:spcBef>
              <a:spcPts val="600"/>
            </a:spcBef>
          </a:pPr>
          <a:endParaRPr lang="en-GB" sz="2000" dirty="0" err="1"/>
        </a:p>
      </cdr:txBody>
    </cdr:sp>
  </cdr:relSizeAnchor>
  <cdr:relSizeAnchor xmlns:cdr="http://schemas.openxmlformats.org/drawingml/2006/chartDrawing">
    <cdr:from>
      <cdr:x>0.40186</cdr:x>
      <cdr:y>0.36236</cdr:y>
    </cdr:from>
    <cdr:to>
      <cdr:x>0.57286</cdr:x>
      <cdr:y>0.41768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712290" y="1612948"/>
          <a:ext cx="1154162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lIns="0" tIns="0" rIns="0" bIns="0" rtlCol="0">
          <a:spAutoFit/>
        </a:bodyPr>
        <a:lstStyle xmlns:a="http://schemas.openxmlformats.org/drawingml/2006/main"/>
        <a:p xmlns:a="http://schemas.openxmlformats.org/drawingml/2006/main">
          <a:pPr>
            <a:spcBef>
              <a:spcPts val="600"/>
            </a:spcBef>
          </a:pPr>
          <a:r>
            <a:rPr lang="et-EE" sz="1600" dirty="0" err="1" smtClean="0">
              <a:latin typeface="Swedbank Sans Medium" panose="02020603050405020304" pitchFamily="18" charset="0"/>
            </a:rPr>
            <a:t>Norges</a:t>
          </a:r>
          <a:r>
            <a:rPr lang="et-EE" sz="1600" dirty="0" smtClean="0">
              <a:latin typeface="Swedbank Sans Medium" panose="02020603050405020304" pitchFamily="18" charset="0"/>
            </a:rPr>
            <a:t> </a:t>
          </a:r>
          <a:r>
            <a:rPr lang="et-EE" sz="1600" dirty="0" err="1" smtClean="0">
              <a:latin typeface="Swedbank Sans Medium" panose="02020603050405020304" pitchFamily="18" charset="0"/>
            </a:rPr>
            <a:t>Bank</a:t>
          </a:r>
          <a:endParaRPr lang="en-GB" sz="1600" dirty="0" err="1">
            <a:latin typeface="Swedbank Sans Medium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0.44099</cdr:x>
      <cdr:y>0.5403</cdr:y>
    </cdr:from>
    <cdr:to>
      <cdr:x>0.51092</cdr:x>
      <cdr:y>0.59928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54250" y="2255837"/>
          <a:ext cx="35747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lIns="0" tIns="0" rIns="0" bIns="0" rtlCol="0">
          <a:spAutoFit/>
        </a:bodyPr>
        <a:lstStyle xmlns:a="http://schemas.openxmlformats.org/drawingml/2006/main"/>
        <a:p xmlns:a="http://schemas.openxmlformats.org/drawingml/2006/main">
          <a:pPr>
            <a:spcBef>
              <a:spcPts val="600"/>
            </a:spcBef>
          </a:pPr>
          <a:r>
            <a:rPr lang="et-EE" sz="1600" dirty="0" smtClean="0">
              <a:latin typeface="Swedbank Sans Medium" panose="02020603050405020304" pitchFamily="18" charset="0"/>
            </a:rPr>
            <a:t>ECB</a:t>
          </a:r>
          <a:endParaRPr lang="en-GB" sz="1600" dirty="0" err="1">
            <a:latin typeface="Swedbank Sans Medium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0.39814</cdr:x>
      <cdr:y>0.70456</cdr:y>
    </cdr:from>
    <cdr:to>
      <cdr:x>0.56277</cdr:x>
      <cdr:y>0.76354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035175" y="2941637"/>
          <a:ext cx="841577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lIns="0" tIns="0" rIns="0" bIns="0" rtlCol="0">
          <a:spAutoFit/>
        </a:bodyPr>
        <a:lstStyle xmlns:a="http://schemas.openxmlformats.org/drawingml/2006/main"/>
        <a:p xmlns:a="http://schemas.openxmlformats.org/drawingml/2006/main">
          <a:pPr>
            <a:spcBef>
              <a:spcPts val="600"/>
            </a:spcBef>
          </a:pPr>
          <a:r>
            <a:rPr lang="et-EE" sz="1600" dirty="0" err="1" smtClean="0">
              <a:latin typeface="Swedbank Sans Medium" panose="02020603050405020304" pitchFamily="18" charset="0"/>
            </a:rPr>
            <a:t>Riksbank</a:t>
          </a:r>
          <a:endParaRPr lang="en-GB" sz="1600" dirty="0" err="1">
            <a:latin typeface="Swedbank Sans Medium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10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z="1000" smtClean="0">
                <a:solidFill>
                  <a:schemeClr val="tx2"/>
                </a:solidFill>
              </a:rPr>
              <a:t>‹#›</a:t>
            </a:fld>
            <a:endParaRPr lang="en-GB" sz="1000">
              <a:solidFill>
                <a:schemeClr val="tx2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z="1000" smtClean="0">
                <a:solidFill>
                  <a:schemeClr val="tx2"/>
                </a:solidFill>
              </a:rPr>
              <a:t>18/05/2018</a:t>
            </a:fld>
            <a:endParaRPr lang="en-GB" sz="1000">
              <a:solidFill>
                <a:schemeClr val="tx2"/>
              </a:solidFill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18/05/2018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316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400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556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55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934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247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091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725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074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17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898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420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54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79387" y="898525"/>
            <a:ext cx="11829600" cy="57785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here, click Insert-tab, click Picture-button to browse for a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35149"/>
            <a:ext cx="8463600" cy="2880000"/>
          </a:xfrm>
          <a:blipFill>
            <a:blip r:embed="rId3"/>
            <a:stretch>
              <a:fillRect/>
            </a:stretch>
          </a:blipFill>
        </p:spPr>
        <p:txBody>
          <a:bodyPr lIns="756000" rIns="1454400" bIns="1116000" anchor="b"/>
          <a:lstStyle>
            <a:lvl1pPr algn="l">
              <a:lnSpc>
                <a:spcPct val="95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add heading on two rows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4225" y="3724665"/>
            <a:ext cx="6300000" cy="820441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 smtClean="0"/>
              <a:t>Insert name, and date</a:t>
            </a:r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542" y="280044"/>
            <a:ext cx="2016000" cy="43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2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one column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179388" y="179389"/>
            <a:ext cx="11829600" cy="6011862"/>
          </a:xfrm>
          <a:prstGeom prst="rect">
            <a:avLst/>
          </a:prstGeom>
          <a:solidFill>
            <a:srgbClr val="FA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5" y="481665"/>
            <a:ext cx="9182100" cy="105224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</a:t>
            </a:r>
            <a:r>
              <a:rPr lang="en-GB" noProof="0" dirty="0" smtClean="0"/>
              <a:t>add heading on maximum two rows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10621962" cy="4175125"/>
          </a:xfrm>
        </p:spPr>
        <p:txBody>
          <a:bodyPr/>
          <a:lstStyle/>
          <a:p>
            <a:pPr lvl="0"/>
            <a:r>
              <a:rPr lang="en-GB" dirty="0" smtClean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7292917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two column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 smtClean="0"/>
              <a:t>Click to add text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1263" y="1763713"/>
            <a:ext cx="5113338" cy="4175125"/>
          </a:xfrm>
        </p:spPr>
        <p:txBody>
          <a:bodyPr/>
          <a:lstStyle/>
          <a:p>
            <a:pPr lvl="0"/>
            <a:r>
              <a:rPr lang="en-GB" dirty="0" smtClean="0"/>
              <a:t>Click to add text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517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two column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5" y="1763713"/>
            <a:ext cx="6948487" cy="4175125"/>
          </a:xfrm>
        </p:spPr>
        <p:txBody>
          <a:bodyPr/>
          <a:lstStyle/>
          <a:p>
            <a:pPr lvl="0"/>
            <a:r>
              <a:rPr lang="en-GB" dirty="0" smtClean="0"/>
              <a:t>Click to add text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127999" y="1763713"/>
            <a:ext cx="3276601" cy="4175125"/>
          </a:xfrm>
        </p:spPr>
        <p:txBody>
          <a:bodyPr/>
          <a:lstStyle/>
          <a:p>
            <a:pPr lvl="0"/>
            <a:r>
              <a:rPr lang="en-GB" dirty="0" smtClean="0"/>
              <a:t>Click to add text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7728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wo columns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add heading on maximum two rows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90575" y="1835150"/>
            <a:ext cx="5105400" cy="4103688"/>
          </a:xfrm>
          <a:solidFill>
            <a:srgbClr val="E5F5ED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Font typeface="Arial" panose="020B0604020202020204" pitchFamily="34" charset="0"/>
              <a:buChar char="•"/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 dirty="0" smtClean="0"/>
              <a:t>Click to add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291263" y="1835151"/>
            <a:ext cx="5113337" cy="4103688"/>
          </a:xfrm>
          <a:solidFill>
            <a:srgbClr val="E5F5ED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 dirty="0" smtClean="0"/>
              <a:t>Click to add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0654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hree column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3275012" cy="4175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smtClean="0"/>
              <a:t>Click to add text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56800" y="1763713"/>
            <a:ext cx="3275913" cy="417512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 smtClean="0"/>
              <a:t>Click to add text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8130274" y="1763713"/>
            <a:ext cx="3274325" cy="4175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smtClean="0"/>
              <a:t>Click to add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366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hree column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add heading on maximum two rows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90575" y="1835150"/>
            <a:ext cx="3268663" cy="4103688"/>
          </a:xfrm>
          <a:solidFill>
            <a:srgbClr val="FAEFE5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Font typeface="Arial" panose="020B0604020202020204" pitchFamily="34" charset="0"/>
              <a:buChar char="•"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 smtClean="0"/>
              <a:t>Click to add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464050" y="1835151"/>
            <a:ext cx="3268663" cy="4103688"/>
          </a:xfrm>
          <a:solidFill>
            <a:srgbClr val="E5F5ED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 dirty="0" smtClean="0"/>
              <a:t>Click to add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137525" y="1836000"/>
            <a:ext cx="3268663" cy="4103688"/>
          </a:xfrm>
          <a:solidFill>
            <a:srgbClr val="F9E7F0"/>
          </a:solidFill>
        </p:spPr>
        <p:txBody>
          <a:bodyPr lIns="288000" tIns="367200" rIns="288000"/>
          <a:lstStyle>
            <a:lvl1pPr marL="216000" indent="-216000">
              <a:spcBef>
                <a:spcPts val="600"/>
              </a:spcBef>
              <a:buClr>
                <a:srgbClr val="C5569A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5569A"/>
              </a:buClr>
              <a:defRPr/>
            </a:lvl2pPr>
            <a:lvl3pPr>
              <a:buClr>
                <a:srgbClr val="C5569A"/>
              </a:buClr>
              <a:defRPr/>
            </a:lvl3pPr>
            <a:lvl4pPr>
              <a:buClr>
                <a:srgbClr val="C5569A"/>
              </a:buClr>
              <a:defRPr/>
            </a:lvl4pPr>
            <a:lvl5pPr>
              <a:buClr>
                <a:srgbClr val="C5569A"/>
              </a:buClr>
              <a:defRPr/>
            </a:lvl5pPr>
          </a:lstStyle>
          <a:p>
            <a:pPr lvl="0"/>
            <a:r>
              <a:rPr lang="en-GB" dirty="0" smtClean="0"/>
              <a:t>Click to add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781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graphical element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</a:t>
            </a:r>
            <a:r>
              <a:rPr lang="en-GB" noProof="0" dirty="0" smtClean="0"/>
              <a:t>add heading on maximum two rows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6948488" cy="4175125"/>
          </a:xfrm>
        </p:spPr>
        <p:txBody>
          <a:bodyPr/>
          <a:lstStyle/>
          <a:p>
            <a:pPr lvl="0"/>
            <a:r>
              <a:rPr lang="en-GB" dirty="0" smtClean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Text Placeholder 3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8471970" y="1835149"/>
            <a:ext cx="2934217" cy="2934217"/>
          </a:xfrm>
          <a:prstGeom prst="wedgeEllipseCallout">
            <a:avLst>
              <a:gd name="adj1" fmla="val -62014"/>
              <a:gd name="adj2" fmla="val -216"/>
            </a:avLst>
          </a:prstGeo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5pPr>
            <a:lvl6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6pPr>
            <a:lvl7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7pPr>
            <a:lvl8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8pPr>
            <a:lvl9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 smtClean="0"/>
              <a:t>Click to add text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78606974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graphical element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</a:t>
            </a:r>
            <a:r>
              <a:rPr lang="en-GB" noProof="0" dirty="0" smtClean="0"/>
              <a:t>add heading on maximum two rows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56800" y="1763713"/>
            <a:ext cx="6947800" cy="4175125"/>
          </a:xfrm>
        </p:spPr>
        <p:txBody>
          <a:bodyPr/>
          <a:lstStyle/>
          <a:p>
            <a:pPr lvl="0"/>
            <a:r>
              <a:rPr lang="en-GB" dirty="0" smtClean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74016" y="1785940"/>
            <a:ext cx="3285222" cy="3258334"/>
          </a:xfrm>
          <a:prstGeom prst="flowChartDelay">
            <a:avLst/>
          </a:prstGeom>
          <a:gradFill flip="none" rotWithShape="1">
            <a:gsLst>
              <a:gs pos="0">
                <a:srgbClr val="FA7F25"/>
              </a:gs>
              <a:gs pos="100000">
                <a:srgbClr val="FDBE13"/>
              </a:gs>
            </a:gsLst>
            <a:lin ang="0" scaled="1"/>
            <a:tileRect/>
          </a:gradFill>
        </p:spPr>
        <p:txBody>
          <a:bodyPr lIns="288000" tIns="900000" rIns="288000" bIns="90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9600">
                <a:solidFill>
                  <a:schemeClr val="bg1"/>
                </a:solidFill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5pPr>
            <a:lvl6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6pPr>
            <a:lvl7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7pPr>
            <a:lvl8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8pPr>
            <a:lvl9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 smtClean="0"/>
              <a:t>XX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41389003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graphic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79388" y="179388"/>
            <a:ext cx="11829600" cy="575945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 smtClean="0"/>
              <a:t>Click icon to add image</a:t>
            </a:r>
            <a:endParaRPr lang="en-GB" noProof="0" dirty="0"/>
          </a:p>
        </p:txBody>
      </p:sp>
      <p:sp>
        <p:nvSpPr>
          <p:cNvPr id="2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8128000" y="898523"/>
            <a:ext cx="3005574" cy="3006000"/>
          </a:xfrm>
          <a:prstGeom prst="ellipse">
            <a:avLst/>
          </a:prstGeom>
          <a:solidFill>
            <a:schemeClr val="accent1"/>
          </a:solidFill>
        </p:spPr>
        <p:txBody>
          <a:bodyPr lIns="108000" tIns="108000" rIns="108000" bIns="108000" anchor="ctr" anchorCtr="0"/>
          <a:lstStyle>
            <a:lvl1pPr algn="ctr">
              <a:lnSpc>
                <a:spcPct val="115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</a:t>
            </a:r>
            <a:r>
              <a:rPr lang="en-GB" noProof="0" dirty="0" smtClean="0"/>
              <a:t>add text, place the circle to fit the image</a:t>
            </a:r>
            <a:endParaRPr lang="en-GB" noProof="0" dirty="0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98742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/>
          <p:cNvSpPr/>
          <p:nvPr userDrawn="1"/>
        </p:nvSpPr>
        <p:spPr>
          <a:xfrm>
            <a:off x="179388" y="179388"/>
            <a:ext cx="11829600" cy="6497637"/>
          </a:xfrm>
          <a:prstGeom prst="rect">
            <a:avLst/>
          </a:prstGeom>
          <a:solidFill>
            <a:srgbClr val="FA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85812" y="1835150"/>
            <a:ext cx="10620375" cy="3186112"/>
          </a:xfrm>
        </p:spPr>
        <p:txBody>
          <a:bodyPr anchor="ctr" anchorCtr="0"/>
          <a:lstStyle>
            <a:lvl1pPr algn="ctr">
              <a:lnSpc>
                <a:spcPct val="83000"/>
              </a:lnSpc>
              <a:defRPr sz="6400" baseline="0"/>
            </a:lvl1pPr>
          </a:lstStyle>
          <a:p>
            <a:r>
              <a:rPr lang="en-GB" dirty="0" smtClean="0"/>
              <a:t>Click to add heading</a:t>
            </a:r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72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179388" y="898525"/>
            <a:ext cx="11829600" cy="5778500"/>
          </a:xfrm>
          <a:prstGeom prst="rect">
            <a:avLst/>
          </a:prstGeom>
          <a:solidFill>
            <a:srgbClr val="FBF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 smtClean="0"/>
          </a:p>
        </p:txBody>
      </p:sp>
      <p:pic>
        <p:nvPicPr>
          <p:cNvPr id="9" name="Headline_elemen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6000"/>
            <a:ext cx="8461810" cy="2879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35149"/>
            <a:ext cx="8463600" cy="2880000"/>
          </a:xfrm>
          <a:noFill/>
        </p:spPr>
        <p:txBody>
          <a:bodyPr lIns="756000" rIns="1454400" bIns="1116000" anchor="b"/>
          <a:lstStyle>
            <a:lvl1pPr algn="l">
              <a:lnSpc>
                <a:spcPct val="95000"/>
              </a:lnSpc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</a:t>
            </a:r>
            <a:r>
              <a:rPr lang="en-GB" dirty="0"/>
              <a:t>to </a:t>
            </a:r>
            <a:r>
              <a:rPr lang="en-GB" dirty="0" smtClean="0"/>
              <a:t>add heading on two rows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4225" y="3724665"/>
            <a:ext cx="6300000" cy="820441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 smtClean="0"/>
              <a:t>Insert name, and date</a:t>
            </a:r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542" y="280044"/>
            <a:ext cx="2016000" cy="43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28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ith image &amp; logo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"/>
          <a:stretch/>
        </p:blipFill>
        <p:spPr>
          <a:xfrm>
            <a:off x="179832" y="179833"/>
            <a:ext cx="11829600" cy="64977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57" y="2730464"/>
            <a:ext cx="6534486" cy="139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49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4 Rese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1776" y="4664639"/>
            <a:ext cx="492452" cy="200416"/>
          </a:xfrm>
          <a:prstGeom prst="rect">
            <a:avLst/>
          </a:prstGeom>
        </p:spPr>
      </p:pic>
      <p:sp>
        <p:nvSpPr>
          <p:cNvPr id="9" name="Header"/>
          <p:cNvSpPr txBox="1"/>
          <p:nvPr userDrawn="1"/>
        </p:nvSpPr>
        <p:spPr>
          <a:xfrm>
            <a:off x="784225" y="572607"/>
            <a:ext cx="10864848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User guide – delete before use</a:t>
            </a:r>
            <a:endParaRPr lang="en-GB" sz="2800" dirty="0"/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784225" y="1814739"/>
            <a:ext cx="2258380" cy="449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300"/>
              </a:spcAft>
              <a:defRPr/>
            </a:pPr>
            <a:r>
              <a:rPr lang="en-GB" sz="1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text</a:t>
            </a:r>
            <a:r>
              <a:rPr lang="en-GB" sz="1000" b="1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styles</a:t>
            </a:r>
            <a:endParaRPr lang="en-GB" sz="1000" b="1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br>
              <a:rPr lang="en-GB" altLang="da-DK" sz="900" b="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 from one level to the next level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GB" altLang="da-DK" sz="900" b="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</a:t>
            </a:r>
            <a:endParaRPr lang="en-GB" sz="900" b="1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en-GB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GB" sz="90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br>
              <a:rPr lang="en-GB" sz="90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GB" sz="90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Bef>
                <a:spcPts val="1000"/>
              </a:spcBef>
              <a:spcAft>
                <a:spcPts val="300"/>
              </a:spcAft>
              <a:defRPr/>
            </a:pPr>
            <a:r>
              <a:rPr lang="en-GB" sz="1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tab</a:t>
            </a:r>
            <a:endParaRPr lang="en-GB" altLang="da-DK" sz="900" b="0" strike="sngStrike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en-GB" altLang="da-DK" sz="9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insert new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altLang="da-DK" sz="9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en-GB" altLang="da-DK" sz="90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an appro-priate layout from the </a:t>
            </a:r>
            <a:r>
              <a:rPr lang="en-GB" altLang="da-DK" sz="900" strike="noStrike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GB" altLang="da-DK" sz="90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 down</a:t>
            </a:r>
            <a:r>
              <a:rPr lang="en-GB" altLang="da-DK" sz="900" strike="noStrike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GB" altLang="da-DK" sz="90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menu </a:t>
            </a:r>
            <a:endParaRPr lang="en-GB" sz="900" b="1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1000"/>
              </a:spcBef>
              <a:spcAft>
                <a:spcPts val="300"/>
              </a:spcAft>
            </a:pPr>
            <a:r>
              <a:rPr lang="sv-SE" sz="900" b="1" noProof="0" dirty="0" smtClean="0"/>
              <a:t>Don´t forget to classify your document (Public, Internal or Confidential). </a:t>
            </a:r>
          </a:p>
          <a:p>
            <a:pPr algn="l">
              <a:spcBef>
                <a:spcPts val="0"/>
              </a:spcBef>
              <a:spcAft>
                <a:spcPts val="300"/>
              </a:spcAft>
            </a:pPr>
            <a:r>
              <a:rPr lang="sv-SE" sz="900" b="1" dirty="0" smtClean="0"/>
              <a:t>Change it in the Master</a:t>
            </a:r>
            <a:endParaRPr lang="sv-SE" sz="900" b="1" noProof="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GB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GB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</a:t>
            </a:r>
            <a:r>
              <a:rPr lang="en-GB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VIEW</a:t>
            </a:r>
            <a:r>
              <a:rPr lang="en-GB" sz="9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-tab</a:t>
            </a:r>
            <a:r>
              <a:rPr lang="en-GB" sz="900" b="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top Ribbon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GB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</a:t>
            </a:r>
            <a:r>
              <a:rPr lang="en-GB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Slide Master</a:t>
            </a:r>
            <a:r>
              <a:rPr lang="en-GB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-button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GB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Scroll to the top Master and edit the text or delete the text shapes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GB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</a:t>
            </a:r>
            <a:r>
              <a:rPr lang="en-GB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Close Master View</a:t>
            </a:r>
            <a:r>
              <a:rPr lang="en-GB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-button and start to build you presentation</a:t>
            </a:r>
          </a:p>
          <a:p>
            <a:pPr eaLnBrk="1" hangingPunct="1">
              <a:spcAft>
                <a:spcPts val="240"/>
              </a:spcAft>
              <a:defRPr/>
            </a:pPr>
            <a:endParaRPr lang="en-GB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3906078" y="1814739"/>
            <a:ext cx="2317133" cy="475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pictureplaceholder,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00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</a:t>
            </a: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  <a:p>
            <a:pPr fontAlgn="auto">
              <a:spcBef>
                <a:spcPts val="60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GB" altLang="da-DK" sz="9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tab</a:t>
            </a:r>
            <a:endParaRPr lang="en-GB" altLang="da-DK" sz="900" strike="sngStrike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GB" altLang="da-DK" sz="9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en-GB" altLang="da-DK" sz="9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</a:t>
            </a:r>
            <a:br>
              <a:rPr lang="en-GB" altLang="da-DK" sz="9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position, size</a:t>
            </a:r>
            <a:r>
              <a:rPr lang="en-GB" altLang="da-DK" sz="90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slide placeholders to their default settings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1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 </a:t>
            </a:r>
            <a:r>
              <a:rPr lang="en-GB" sz="10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da-DK" sz="10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view drawing guides)</a:t>
            </a:r>
            <a:endParaRPr lang="en-GB" sz="1000" b="1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tab, set tick mark next to </a:t>
            </a: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endParaRPr lang="en-GB" altLang="da-DK" sz="900" b="0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quick </a:t>
            </a:r>
            <a:r>
              <a:rPr lang="en-GB" altLang="da-DK" sz="900" b="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viewing of guides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en-GB" altLang="da-DK" sz="900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6657295" y="1815926"/>
            <a:ext cx="2286613" cy="410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slide number, </a:t>
            </a:r>
            <a:r>
              <a:rPr lang="en-GB" sz="1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</a:t>
            </a:r>
            <a:br>
              <a:rPr lang="en-GB" sz="1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at the very end, so you get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corrections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only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on one </a:t>
            </a:r>
            <a: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</a:p>
          <a:p>
            <a:pPr eaLnBrk="1" hangingPunct="1">
              <a:spcBef>
                <a:spcPts val="1000"/>
              </a:spcBef>
              <a:spcAft>
                <a:spcPts val="300"/>
              </a:spcAft>
              <a:defRPr/>
            </a:pPr>
            <a:r>
              <a:rPr lang="en-GB" sz="1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view drawing 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tab, set tick mark </a:t>
            </a:r>
            <a:b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to </a:t>
            </a: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endParaRPr lang="en-GB" altLang="da-DK" sz="900" b="0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quick viewing of 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512B2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 need to change </a:t>
            </a:r>
            <a:b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colours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manually </a:t>
            </a:r>
            <a:b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the chart uses </a:t>
            </a:r>
            <a:b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 5 </a:t>
            </a: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colours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512B2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5205" y="2748751"/>
            <a:ext cx="549328" cy="285228"/>
          </a:xfrm>
          <a:prstGeom prst="rect">
            <a:avLst/>
          </a:prstGeom>
        </p:spPr>
      </p:pic>
      <p:pic>
        <p:nvPicPr>
          <p:cNvPr id="13" name="2 New pictur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48599" y="3410215"/>
            <a:ext cx="324764" cy="578237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5"/>
          <a:srcRect l="36944" r="2272" b="69429"/>
          <a:stretch/>
        </p:blipFill>
        <p:spPr>
          <a:xfrm>
            <a:off x="2944589" y="4079819"/>
            <a:ext cx="593368" cy="192211"/>
          </a:xfrm>
          <a:prstGeom prst="rect">
            <a:avLst/>
          </a:prstGeom>
        </p:spPr>
      </p:pic>
      <p:pic>
        <p:nvPicPr>
          <p:cNvPr id="5" name="5 Insert pictur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860428" y="2056037"/>
            <a:ext cx="262151" cy="256054"/>
          </a:xfrm>
          <a:prstGeom prst="rect">
            <a:avLst/>
          </a:prstGeom>
        </p:spPr>
      </p:pic>
      <p:pic>
        <p:nvPicPr>
          <p:cNvPr id="23" name="6 Crop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841060" y="2729359"/>
            <a:ext cx="337400" cy="321707"/>
          </a:xfrm>
          <a:prstGeom prst="rect">
            <a:avLst/>
          </a:prstGeom>
        </p:spPr>
      </p:pic>
      <p:pic>
        <p:nvPicPr>
          <p:cNvPr id="2" name="7 Scale pictur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828704" y="3223349"/>
            <a:ext cx="359695" cy="335309"/>
          </a:xfrm>
          <a:prstGeom prst="rect">
            <a:avLst/>
          </a:prstGeom>
        </p:spPr>
      </p:pic>
      <p:sp>
        <p:nvSpPr>
          <p:cNvPr id="18" name="Text Box 4"/>
          <p:cNvSpPr txBox="1">
            <a:spLocks noChangeArrowheads="1"/>
          </p:cNvSpPr>
          <p:nvPr userDrawn="1"/>
        </p:nvSpPr>
        <p:spPr bwMode="auto">
          <a:xfrm>
            <a:off x="9277274" y="1813579"/>
            <a:ext cx="216079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Swedbank chart colours 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10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 userDrawn="1"/>
        </p:nvSpPr>
        <p:spPr bwMode="auto">
          <a:xfrm>
            <a:off x="10783527" y="2234220"/>
            <a:ext cx="103350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 colours 1-6</a:t>
            </a:r>
            <a:endParaRPr lang="en-GB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 userDrawn="1"/>
        </p:nvSpPr>
        <p:spPr bwMode="auto">
          <a:xfrm>
            <a:off x="9673095" y="3615893"/>
            <a:ext cx="19774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dark purple as</a:t>
            </a:r>
            <a:r>
              <a:rPr lang="en-GB" altLang="da-DK" sz="900" b="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colour 7 and light purple as colour 8 in </a:t>
            </a:r>
            <a:r>
              <a:rPr lang="en-GB" altLang="da-DK" sz="900" b="1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Charts</a:t>
            </a:r>
            <a:endParaRPr lang="en-GB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9272275" y="2075584"/>
            <a:ext cx="1465490" cy="1647002"/>
            <a:chOff x="9235440" y="2075583"/>
            <a:chExt cx="1691036" cy="19004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9126" y="2075583"/>
              <a:ext cx="1657350" cy="168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 userDrawn="1"/>
          </p:nvSpPr>
          <p:spPr>
            <a:xfrm>
              <a:off x="9916795" y="2204286"/>
              <a:ext cx="1009681" cy="238125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US" sz="2000" noProof="0" dirty="0" err="1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9235440" y="3561220"/>
              <a:ext cx="380999" cy="238125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US" sz="2000" noProof="0" dirty="0" err="1"/>
            </a:p>
          </p:txBody>
        </p:sp>
        <p:sp>
          <p:nvSpPr>
            <p:cNvPr id="26" name="Kombinationstegning 104"/>
            <p:cNvSpPr/>
            <p:nvPr userDrawn="1"/>
          </p:nvSpPr>
          <p:spPr>
            <a:xfrm rot="10800000">
              <a:off x="9259728" y="3761507"/>
              <a:ext cx="214695" cy="212703"/>
            </a:xfrm>
            <a:custGeom>
              <a:avLst/>
              <a:gdLst>
                <a:gd name="connsiteX0" fmla="*/ 1054373 w 2077750"/>
                <a:gd name="connsiteY0" fmla="*/ 0 h 2058480"/>
                <a:gd name="connsiteX1" fmla="*/ 1054372 w 2077750"/>
                <a:gd name="connsiteY1" fmla="*/ 1 h 2058480"/>
                <a:gd name="connsiteX2" fmla="*/ 1265176 w 2077750"/>
                <a:gd name="connsiteY2" fmla="*/ 210805 h 2058480"/>
                <a:gd name="connsiteX3" fmla="*/ 1265176 w 2077750"/>
                <a:gd name="connsiteY3" fmla="*/ 1332316 h 2058480"/>
                <a:gd name="connsiteX4" fmla="*/ 1717886 w 2077750"/>
                <a:gd name="connsiteY4" fmla="*/ 879608 h 2058480"/>
                <a:gd name="connsiteX5" fmla="*/ 2016008 w 2077750"/>
                <a:gd name="connsiteY5" fmla="*/ 879608 h 2058480"/>
                <a:gd name="connsiteX6" fmla="*/ 2016007 w 2077750"/>
                <a:gd name="connsiteY6" fmla="*/ 879608 h 2058480"/>
                <a:gd name="connsiteX7" fmla="*/ 2077750 w 2077750"/>
                <a:gd name="connsiteY7" fmla="*/ 1028669 h 2058480"/>
                <a:gd name="connsiteX8" fmla="*/ 2016007 w 2077750"/>
                <a:gd name="connsiteY8" fmla="*/ 1177729 h 2058480"/>
                <a:gd name="connsiteX9" fmla="*/ 1196998 w 2077750"/>
                <a:gd name="connsiteY9" fmla="*/ 1996737 h 2058480"/>
                <a:gd name="connsiteX10" fmla="*/ 1047937 w 2077750"/>
                <a:gd name="connsiteY10" fmla="*/ 2058480 h 2058480"/>
                <a:gd name="connsiteX11" fmla="*/ 1038875 w 2077750"/>
                <a:gd name="connsiteY11" fmla="*/ 2057612 h 2058480"/>
                <a:gd name="connsiteX12" fmla="*/ 1029812 w 2077750"/>
                <a:gd name="connsiteY12" fmla="*/ 2058480 h 2058480"/>
                <a:gd name="connsiteX13" fmla="*/ 880751 w 2077750"/>
                <a:gd name="connsiteY13" fmla="*/ 1996737 h 2058480"/>
                <a:gd name="connsiteX14" fmla="*/ 61743 w 2077750"/>
                <a:gd name="connsiteY14" fmla="*/ 1177729 h 2058480"/>
                <a:gd name="connsiteX15" fmla="*/ 61743 w 2077750"/>
                <a:gd name="connsiteY15" fmla="*/ 879607 h 2058480"/>
                <a:gd name="connsiteX16" fmla="*/ 359865 w 2077750"/>
                <a:gd name="connsiteY16" fmla="*/ 879607 h 2058480"/>
                <a:gd name="connsiteX17" fmla="*/ 843568 w 2077750"/>
                <a:gd name="connsiteY17" fmla="*/ 1363311 h 2058480"/>
                <a:gd name="connsiteX18" fmla="*/ 843569 w 2077750"/>
                <a:gd name="connsiteY18" fmla="*/ 210804 h 2058480"/>
                <a:gd name="connsiteX19" fmla="*/ 1054373 w 2077750"/>
                <a:gd name="connsiteY19" fmla="*/ 0 h 205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77750" h="2058480">
                  <a:moveTo>
                    <a:pt x="1054373" y="0"/>
                  </a:moveTo>
                  <a:lnTo>
                    <a:pt x="1054372" y="1"/>
                  </a:lnTo>
                  <a:cubicBezTo>
                    <a:pt x="1170796" y="1"/>
                    <a:pt x="1265176" y="94381"/>
                    <a:pt x="1265176" y="210805"/>
                  </a:cubicBezTo>
                  <a:lnTo>
                    <a:pt x="1265176" y="1332316"/>
                  </a:lnTo>
                  <a:lnTo>
                    <a:pt x="1717886" y="879608"/>
                  </a:lnTo>
                  <a:cubicBezTo>
                    <a:pt x="1800210" y="797283"/>
                    <a:pt x="1933684" y="797283"/>
                    <a:pt x="2016008" y="879608"/>
                  </a:cubicBezTo>
                  <a:lnTo>
                    <a:pt x="2016007" y="879608"/>
                  </a:lnTo>
                  <a:cubicBezTo>
                    <a:pt x="2057169" y="920770"/>
                    <a:pt x="2077750" y="974719"/>
                    <a:pt x="2077750" y="1028669"/>
                  </a:cubicBezTo>
                  <a:cubicBezTo>
                    <a:pt x="2077750" y="1082618"/>
                    <a:pt x="2057169" y="1136567"/>
                    <a:pt x="2016007" y="1177729"/>
                  </a:cubicBezTo>
                  <a:lnTo>
                    <a:pt x="1196998" y="1996737"/>
                  </a:lnTo>
                  <a:cubicBezTo>
                    <a:pt x="1155836" y="2037899"/>
                    <a:pt x="1101887" y="2058480"/>
                    <a:pt x="1047937" y="2058480"/>
                  </a:cubicBezTo>
                  <a:lnTo>
                    <a:pt x="1038875" y="2057612"/>
                  </a:lnTo>
                  <a:lnTo>
                    <a:pt x="1029812" y="2058480"/>
                  </a:lnTo>
                  <a:cubicBezTo>
                    <a:pt x="975863" y="2058480"/>
                    <a:pt x="921913" y="2037899"/>
                    <a:pt x="880751" y="1996737"/>
                  </a:cubicBezTo>
                  <a:lnTo>
                    <a:pt x="61743" y="1177729"/>
                  </a:lnTo>
                  <a:cubicBezTo>
                    <a:pt x="-20581" y="1095405"/>
                    <a:pt x="-20581" y="961931"/>
                    <a:pt x="61743" y="879607"/>
                  </a:cubicBezTo>
                  <a:cubicBezTo>
                    <a:pt x="144068" y="797283"/>
                    <a:pt x="277541" y="797283"/>
                    <a:pt x="359865" y="879607"/>
                  </a:cubicBezTo>
                  <a:lnTo>
                    <a:pt x="843568" y="1363311"/>
                  </a:lnTo>
                  <a:lnTo>
                    <a:pt x="843569" y="210804"/>
                  </a:lnTo>
                  <a:cubicBezTo>
                    <a:pt x="843569" y="94380"/>
                    <a:pt x="937949" y="0"/>
                    <a:pt x="1054373" y="0"/>
                  </a:cubicBezTo>
                  <a:close/>
                </a:path>
              </a:pathLst>
            </a:custGeom>
            <a:solidFill>
              <a:srgbClr val="5B3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Kombinationstegning 104"/>
            <p:cNvSpPr/>
            <p:nvPr userDrawn="1"/>
          </p:nvSpPr>
          <p:spPr>
            <a:xfrm rot="10800000">
              <a:off x="9426550" y="3763363"/>
              <a:ext cx="214695" cy="212703"/>
            </a:xfrm>
            <a:custGeom>
              <a:avLst/>
              <a:gdLst>
                <a:gd name="connsiteX0" fmla="*/ 1054373 w 2077750"/>
                <a:gd name="connsiteY0" fmla="*/ 0 h 2058480"/>
                <a:gd name="connsiteX1" fmla="*/ 1054372 w 2077750"/>
                <a:gd name="connsiteY1" fmla="*/ 1 h 2058480"/>
                <a:gd name="connsiteX2" fmla="*/ 1265176 w 2077750"/>
                <a:gd name="connsiteY2" fmla="*/ 210805 h 2058480"/>
                <a:gd name="connsiteX3" fmla="*/ 1265176 w 2077750"/>
                <a:gd name="connsiteY3" fmla="*/ 1332316 h 2058480"/>
                <a:gd name="connsiteX4" fmla="*/ 1717886 w 2077750"/>
                <a:gd name="connsiteY4" fmla="*/ 879608 h 2058480"/>
                <a:gd name="connsiteX5" fmla="*/ 2016008 w 2077750"/>
                <a:gd name="connsiteY5" fmla="*/ 879608 h 2058480"/>
                <a:gd name="connsiteX6" fmla="*/ 2016007 w 2077750"/>
                <a:gd name="connsiteY6" fmla="*/ 879608 h 2058480"/>
                <a:gd name="connsiteX7" fmla="*/ 2077750 w 2077750"/>
                <a:gd name="connsiteY7" fmla="*/ 1028669 h 2058480"/>
                <a:gd name="connsiteX8" fmla="*/ 2016007 w 2077750"/>
                <a:gd name="connsiteY8" fmla="*/ 1177729 h 2058480"/>
                <a:gd name="connsiteX9" fmla="*/ 1196998 w 2077750"/>
                <a:gd name="connsiteY9" fmla="*/ 1996737 h 2058480"/>
                <a:gd name="connsiteX10" fmla="*/ 1047937 w 2077750"/>
                <a:gd name="connsiteY10" fmla="*/ 2058480 h 2058480"/>
                <a:gd name="connsiteX11" fmla="*/ 1038875 w 2077750"/>
                <a:gd name="connsiteY11" fmla="*/ 2057612 h 2058480"/>
                <a:gd name="connsiteX12" fmla="*/ 1029812 w 2077750"/>
                <a:gd name="connsiteY12" fmla="*/ 2058480 h 2058480"/>
                <a:gd name="connsiteX13" fmla="*/ 880751 w 2077750"/>
                <a:gd name="connsiteY13" fmla="*/ 1996737 h 2058480"/>
                <a:gd name="connsiteX14" fmla="*/ 61743 w 2077750"/>
                <a:gd name="connsiteY14" fmla="*/ 1177729 h 2058480"/>
                <a:gd name="connsiteX15" fmla="*/ 61743 w 2077750"/>
                <a:gd name="connsiteY15" fmla="*/ 879607 h 2058480"/>
                <a:gd name="connsiteX16" fmla="*/ 359865 w 2077750"/>
                <a:gd name="connsiteY16" fmla="*/ 879607 h 2058480"/>
                <a:gd name="connsiteX17" fmla="*/ 843568 w 2077750"/>
                <a:gd name="connsiteY17" fmla="*/ 1363311 h 2058480"/>
                <a:gd name="connsiteX18" fmla="*/ 843569 w 2077750"/>
                <a:gd name="connsiteY18" fmla="*/ 210804 h 2058480"/>
                <a:gd name="connsiteX19" fmla="*/ 1054373 w 2077750"/>
                <a:gd name="connsiteY19" fmla="*/ 0 h 205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77750" h="2058480">
                  <a:moveTo>
                    <a:pt x="1054373" y="0"/>
                  </a:moveTo>
                  <a:lnTo>
                    <a:pt x="1054372" y="1"/>
                  </a:lnTo>
                  <a:cubicBezTo>
                    <a:pt x="1170796" y="1"/>
                    <a:pt x="1265176" y="94381"/>
                    <a:pt x="1265176" y="210805"/>
                  </a:cubicBezTo>
                  <a:lnTo>
                    <a:pt x="1265176" y="1332316"/>
                  </a:lnTo>
                  <a:lnTo>
                    <a:pt x="1717886" y="879608"/>
                  </a:lnTo>
                  <a:cubicBezTo>
                    <a:pt x="1800210" y="797283"/>
                    <a:pt x="1933684" y="797283"/>
                    <a:pt x="2016008" y="879608"/>
                  </a:cubicBezTo>
                  <a:lnTo>
                    <a:pt x="2016007" y="879608"/>
                  </a:lnTo>
                  <a:cubicBezTo>
                    <a:pt x="2057169" y="920770"/>
                    <a:pt x="2077750" y="974719"/>
                    <a:pt x="2077750" y="1028669"/>
                  </a:cubicBezTo>
                  <a:cubicBezTo>
                    <a:pt x="2077750" y="1082618"/>
                    <a:pt x="2057169" y="1136567"/>
                    <a:pt x="2016007" y="1177729"/>
                  </a:cubicBezTo>
                  <a:lnTo>
                    <a:pt x="1196998" y="1996737"/>
                  </a:lnTo>
                  <a:cubicBezTo>
                    <a:pt x="1155836" y="2037899"/>
                    <a:pt x="1101887" y="2058480"/>
                    <a:pt x="1047937" y="2058480"/>
                  </a:cubicBezTo>
                  <a:lnTo>
                    <a:pt x="1038875" y="2057612"/>
                  </a:lnTo>
                  <a:lnTo>
                    <a:pt x="1029812" y="2058480"/>
                  </a:lnTo>
                  <a:cubicBezTo>
                    <a:pt x="975863" y="2058480"/>
                    <a:pt x="921913" y="2037899"/>
                    <a:pt x="880751" y="1996737"/>
                  </a:cubicBezTo>
                  <a:lnTo>
                    <a:pt x="61743" y="1177729"/>
                  </a:lnTo>
                  <a:cubicBezTo>
                    <a:pt x="-20581" y="1095405"/>
                    <a:pt x="-20581" y="961931"/>
                    <a:pt x="61743" y="879607"/>
                  </a:cubicBezTo>
                  <a:cubicBezTo>
                    <a:pt x="144068" y="797283"/>
                    <a:pt x="277541" y="797283"/>
                    <a:pt x="359865" y="879607"/>
                  </a:cubicBezTo>
                  <a:lnTo>
                    <a:pt x="843568" y="1363311"/>
                  </a:lnTo>
                  <a:lnTo>
                    <a:pt x="843569" y="210804"/>
                  </a:lnTo>
                  <a:cubicBezTo>
                    <a:pt x="843569" y="94380"/>
                    <a:pt x="937949" y="0"/>
                    <a:pt x="1054373" y="0"/>
                  </a:cubicBezTo>
                  <a:close/>
                </a:path>
              </a:pathLst>
            </a:custGeom>
            <a:solidFill>
              <a:srgbClr val="E0C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ounded Rectangle 2"/>
          <p:cNvSpPr/>
          <p:nvPr userDrawn="1"/>
        </p:nvSpPr>
        <p:spPr>
          <a:xfrm>
            <a:off x="1765300" y="6475094"/>
            <a:ext cx="401030" cy="142875"/>
          </a:xfrm>
          <a:prstGeom prst="roundRect">
            <a:avLst/>
          </a:prstGeom>
          <a:noFill/>
          <a:ln>
            <a:solidFill>
              <a:srgbClr val="F35B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2000" noProof="0" dirty="0" err="1"/>
          </a:p>
        </p:txBody>
      </p:sp>
      <p:sp>
        <p:nvSpPr>
          <p:cNvPr id="31" name="Kombinationstegning 104"/>
          <p:cNvSpPr/>
          <p:nvPr userDrawn="1"/>
        </p:nvSpPr>
        <p:spPr>
          <a:xfrm rot="16200000">
            <a:off x="1471422" y="6440179"/>
            <a:ext cx="214695" cy="212703"/>
          </a:xfrm>
          <a:custGeom>
            <a:avLst/>
            <a:gdLst>
              <a:gd name="connsiteX0" fmla="*/ 1054373 w 2077750"/>
              <a:gd name="connsiteY0" fmla="*/ 0 h 2058480"/>
              <a:gd name="connsiteX1" fmla="*/ 1054372 w 2077750"/>
              <a:gd name="connsiteY1" fmla="*/ 1 h 2058480"/>
              <a:gd name="connsiteX2" fmla="*/ 1265176 w 2077750"/>
              <a:gd name="connsiteY2" fmla="*/ 210805 h 2058480"/>
              <a:gd name="connsiteX3" fmla="*/ 1265176 w 2077750"/>
              <a:gd name="connsiteY3" fmla="*/ 1332316 h 2058480"/>
              <a:gd name="connsiteX4" fmla="*/ 1717886 w 2077750"/>
              <a:gd name="connsiteY4" fmla="*/ 879608 h 2058480"/>
              <a:gd name="connsiteX5" fmla="*/ 2016008 w 2077750"/>
              <a:gd name="connsiteY5" fmla="*/ 879608 h 2058480"/>
              <a:gd name="connsiteX6" fmla="*/ 2016007 w 2077750"/>
              <a:gd name="connsiteY6" fmla="*/ 879608 h 2058480"/>
              <a:gd name="connsiteX7" fmla="*/ 2077750 w 2077750"/>
              <a:gd name="connsiteY7" fmla="*/ 1028669 h 2058480"/>
              <a:gd name="connsiteX8" fmla="*/ 2016007 w 2077750"/>
              <a:gd name="connsiteY8" fmla="*/ 1177729 h 2058480"/>
              <a:gd name="connsiteX9" fmla="*/ 1196998 w 2077750"/>
              <a:gd name="connsiteY9" fmla="*/ 1996737 h 2058480"/>
              <a:gd name="connsiteX10" fmla="*/ 1047937 w 2077750"/>
              <a:gd name="connsiteY10" fmla="*/ 2058480 h 2058480"/>
              <a:gd name="connsiteX11" fmla="*/ 1038875 w 2077750"/>
              <a:gd name="connsiteY11" fmla="*/ 2057612 h 2058480"/>
              <a:gd name="connsiteX12" fmla="*/ 1029812 w 2077750"/>
              <a:gd name="connsiteY12" fmla="*/ 2058480 h 2058480"/>
              <a:gd name="connsiteX13" fmla="*/ 880751 w 2077750"/>
              <a:gd name="connsiteY13" fmla="*/ 1996737 h 2058480"/>
              <a:gd name="connsiteX14" fmla="*/ 61743 w 2077750"/>
              <a:gd name="connsiteY14" fmla="*/ 1177729 h 2058480"/>
              <a:gd name="connsiteX15" fmla="*/ 61743 w 2077750"/>
              <a:gd name="connsiteY15" fmla="*/ 879607 h 2058480"/>
              <a:gd name="connsiteX16" fmla="*/ 359865 w 2077750"/>
              <a:gd name="connsiteY16" fmla="*/ 879607 h 2058480"/>
              <a:gd name="connsiteX17" fmla="*/ 843568 w 2077750"/>
              <a:gd name="connsiteY17" fmla="*/ 1363311 h 2058480"/>
              <a:gd name="connsiteX18" fmla="*/ 843569 w 2077750"/>
              <a:gd name="connsiteY18" fmla="*/ 210804 h 2058480"/>
              <a:gd name="connsiteX19" fmla="*/ 1054373 w 2077750"/>
              <a:gd name="connsiteY19" fmla="*/ 0 h 205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77750" h="2058480">
                <a:moveTo>
                  <a:pt x="1054373" y="0"/>
                </a:moveTo>
                <a:lnTo>
                  <a:pt x="1054372" y="1"/>
                </a:lnTo>
                <a:cubicBezTo>
                  <a:pt x="1170796" y="1"/>
                  <a:pt x="1265176" y="94381"/>
                  <a:pt x="1265176" y="210805"/>
                </a:cubicBezTo>
                <a:lnTo>
                  <a:pt x="1265176" y="1332316"/>
                </a:lnTo>
                <a:lnTo>
                  <a:pt x="1717886" y="879608"/>
                </a:lnTo>
                <a:cubicBezTo>
                  <a:pt x="1800210" y="797283"/>
                  <a:pt x="1933684" y="797283"/>
                  <a:pt x="2016008" y="879608"/>
                </a:cubicBezTo>
                <a:lnTo>
                  <a:pt x="2016007" y="879608"/>
                </a:lnTo>
                <a:cubicBezTo>
                  <a:pt x="2057169" y="920770"/>
                  <a:pt x="2077750" y="974719"/>
                  <a:pt x="2077750" y="1028669"/>
                </a:cubicBezTo>
                <a:cubicBezTo>
                  <a:pt x="2077750" y="1082618"/>
                  <a:pt x="2057169" y="1136567"/>
                  <a:pt x="2016007" y="1177729"/>
                </a:cubicBezTo>
                <a:lnTo>
                  <a:pt x="1196998" y="1996737"/>
                </a:lnTo>
                <a:cubicBezTo>
                  <a:pt x="1155836" y="2037899"/>
                  <a:pt x="1101887" y="2058480"/>
                  <a:pt x="1047937" y="2058480"/>
                </a:cubicBezTo>
                <a:lnTo>
                  <a:pt x="1038875" y="2057612"/>
                </a:lnTo>
                <a:lnTo>
                  <a:pt x="1029812" y="2058480"/>
                </a:lnTo>
                <a:cubicBezTo>
                  <a:pt x="975863" y="2058480"/>
                  <a:pt x="921913" y="2037899"/>
                  <a:pt x="880751" y="1996737"/>
                </a:cubicBezTo>
                <a:lnTo>
                  <a:pt x="61743" y="1177729"/>
                </a:lnTo>
                <a:cubicBezTo>
                  <a:pt x="-20581" y="1095405"/>
                  <a:pt x="-20581" y="961931"/>
                  <a:pt x="61743" y="879607"/>
                </a:cubicBezTo>
                <a:cubicBezTo>
                  <a:pt x="144068" y="797283"/>
                  <a:pt x="277541" y="797283"/>
                  <a:pt x="359865" y="879607"/>
                </a:cubicBezTo>
                <a:lnTo>
                  <a:pt x="843568" y="1363311"/>
                </a:lnTo>
                <a:lnTo>
                  <a:pt x="843569" y="210804"/>
                </a:lnTo>
                <a:cubicBezTo>
                  <a:pt x="843569" y="94380"/>
                  <a:pt x="937949" y="0"/>
                  <a:pt x="1054373" y="0"/>
                </a:cubicBezTo>
                <a:close/>
              </a:path>
            </a:pathLst>
          </a:custGeom>
          <a:solidFill>
            <a:srgbClr val="F35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514" y="4655468"/>
            <a:ext cx="722168" cy="105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357" y="4651009"/>
            <a:ext cx="693883" cy="105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916" y="4655469"/>
            <a:ext cx="679423" cy="105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8337121" y="5738262"/>
            <a:ext cx="1017518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en-GB" altLang="da-DK" sz="900" b="0" i="0" u="none" strike="noStrike" kern="1200" cap="none" spc="0" normalizeH="0" baseline="0" noProof="1" smtClean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Chart max 5 colours = </a:t>
            </a:r>
            <a:br>
              <a:rPr kumimoji="0" lang="en-GB" altLang="da-DK" sz="900" b="0" i="0" u="none" strike="noStrike" kern="1200" cap="none" spc="0" normalizeH="0" baseline="0" noProof="1" smtClean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nothing</a:t>
            </a:r>
            <a:endParaRPr lang="en-US" sz="2000" b="1" dirty="0" err="1"/>
          </a:p>
        </p:txBody>
      </p:sp>
      <p:sp>
        <p:nvSpPr>
          <p:cNvPr id="32" name="TextBox 31"/>
          <p:cNvSpPr txBox="1"/>
          <p:nvPr userDrawn="1"/>
        </p:nvSpPr>
        <p:spPr>
          <a:xfrm>
            <a:off x="9439523" y="5742023"/>
            <a:ext cx="1017518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en-GB" altLang="da-DK" sz="900" b="0" i="0" u="none" strike="noStrike" kern="1200" cap="none" spc="0" normalizeH="0" baseline="0" noProof="1" smtClean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Chart more than 5 colours = </a:t>
            </a:r>
            <a:r>
              <a:rPr kumimoji="0" lang="en-GB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manually</a:t>
            </a:r>
            <a:endParaRPr lang="en-US" sz="2000" b="1" dirty="0" err="1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0541925" y="5742023"/>
            <a:ext cx="101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en-GB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chart </a:t>
            </a:r>
            <a:r>
              <a:rPr kumimoji="0" lang="en-GB" altLang="da-DK" sz="900" b="0" i="0" u="none" strike="noStrike" kern="1200" cap="none" spc="0" normalizeH="0" baseline="0" noProof="1" smtClean="0">
                <a:ln>
                  <a:noFill/>
                </a:ln>
                <a:solidFill>
                  <a:srgbClr val="512B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more than 5 colours manually selected</a:t>
            </a:r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1661052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79387" y="179388"/>
            <a:ext cx="11829600" cy="649763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here, click Insert-tab, click Picture-button to browse for a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8848" y="1245996"/>
            <a:ext cx="8488952" cy="4360984"/>
          </a:xfrm>
          <a:solidFill>
            <a:srgbClr val="FAEFE5"/>
          </a:solidFill>
        </p:spPr>
        <p:txBody>
          <a:bodyPr lIns="774000" tIns="1735200" rIns="774000" bIns="0" anchor="t" anchorCtr="0"/>
          <a:lstStyle>
            <a:lvl1pPr algn="ctr">
              <a:lnSpc>
                <a:spcPct val="93000"/>
              </a:lnSpc>
              <a:defRPr sz="4800">
                <a:solidFill>
                  <a:srgbClr val="F35B1C"/>
                </a:solidFill>
              </a:defRPr>
            </a:lvl1pPr>
          </a:lstStyle>
          <a:p>
            <a:r>
              <a:rPr lang="en-GB" dirty="0" smtClean="0"/>
              <a:t>Click </a:t>
            </a:r>
            <a:r>
              <a:rPr lang="en-GB" dirty="0"/>
              <a:t>to </a:t>
            </a:r>
            <a:r>
              <a:rPr lang="en-GB" dirty="0" smtClean="0"/>
              <a:t>add chapter heading on two rows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9375" y="1835150"/>
            <a:ext cx="6948488" cy="854599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aseline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 smtClean="0"/>
              <a:t>Insert introduction text</a:t>
            </a:r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993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dient background pictur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2" y="179507"/>
            <a:ext cx="11829615" cy="6498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8848" y="1245996"/>
            <a:ext cx="8488952" cy="4360984"/>
          </a:xfrm>
          <a:solidFill>
            <a:srgbClr val="FAEFE5"/>
          </a:solidFill>
        </p:spPr>
        <p:txBody>
          <a:bodyPr lIns="774000" tIns="1735200" rIns="774000" bIns="0" anchor="t" anchorCtr="0"/>
          <a:lstStyle>
            <a:lvl1pPr algn="ctr">
              <a:lnSpc>
                <a:spcPct val="93000"/>
              </a:lnSpc>
              <a:defRPr sz="4800">
                <a:solidFill>
                  <a:srgbClr val="F35B1C"/>
                </a:solidFill>
              </a:defRPr>
            </a:lvl1pPr>
          </a:lstStyle>
          <a:p>
            <a:r>
              <a:rPr lang="en-GB" dirty="0" smtClean="0"/>
              <a:t>Click to add chapter heading on two rows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9375" y="1835150"/>
            <a:ext cx="6948488" cy="854599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aseline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 smtClean="0"/>
              <a:t>Insert introduction text</a:t>
            </a:r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12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/>
          <p:cNvSpPr/>
          <p:nvPr userDrawn="1"/>
        </p:nvSpPr>
        <p:spPr>
          <a:xfrm>
            <a:off x="179388" y="1264809"/>
            <a:ext cx="11829600" cy="5412215"/>
          </a:xfrm>
          <a:prstGeom prst="rect">
            <a:avLst/>
          </a:prstGeom>
          <a:solidFill>
            <a:srgbClr val="FA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 smtClean="0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790575" y="481665"/>
            <a:ext cx="10614026" cy="7831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add Agenda heading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84225" y="1763713"/>
            <a:ext cx="10620375" cy="4175125"/>
          </a:xfrm>
        </p:spPr>
        <p:txBody>
          <a:bodyPr/>
          <a:lstStyle>
            <a:lvl1pPr marL="360000" indent="-360000">
              <a:spcBef>
                <a:spcPts val="600"/>
              </a:spcBef>
              <a:buClr>
                <a:schemeClr val="accent3"/>
              </a:buClr>
              <a:buFont typeface="Symbol" panose="05050102010706020507" pitchFamily="18" charset="2"/>
              <a:buChar char="·"/>
              <a:defRPr sz="2200"/>
            </a:lvl1pPr>
            <a:lvl2pPr marL="720000" indent="-360000">
              <a:spcBef>
                <a:spcPts val="600"/>
              </a:spcBef>
              <a:buClr>
                <a:schemeClr val="accent3"/>
              </a:buClr>
              <a:buSzPct val="95000"/>
              <a:buFont typeface="Arial" panose="020B0604020202020204" pitchFamily="34" charset="0"/>
              <a:buChar char="○"/>
              <a:defRPr sz="2200"/>
            </a:lvl2pPr>
            <a:lvl3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3pPr>
            <a:lvl4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4pPr>
            <a:lvl5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5pPr>
            <a:lvl6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6pPr>
            <a:lvl7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7pPr>
            <a:lvl8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8pPr>
            <a:lvl9pPr marL="1080000" indent="-36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¡"/>
              <a:defRPr sz="2200"/>
            </a:lvl9pPr>
          </a:lstStyle>
          <a:p>
            <a:pPr lvl="0"/>
            <a:r>
              <a:rPr lang="en-GB" dirty="0" smtClean="0"/>
              <a:t>Click to add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43760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mess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/>
          <p:cNvSpPr/>
          <p:nvPr userDrawn="1"/>
        </p:nvSpPr>
        <p:spPr>
          <a:xfrm>
            <a:off x="179388" y="179388"/>
            <a:ext cx="11829600" cy="6497637"/>
          </a:xfrm>
          <a:prstGeom prst="rect">
            <a:avLst/>
          </a:prstGeom>
          <a:solidFill>
            <a:srgbClr val="FA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224087" y="1763713"/>
            <a:ext cx="7740651" cy="2036219"/>
          </a:xfrm>
        </p:spPr>
        <p:txBody>
          <a:bodyPr anchor="b" anchorCtr="0"/>
          <a:lstStyle>
            <a:lvl1pPr algn="ctr">
              <a:lnSpc>
                <a:spcPct val="93000"/>
              </a:lnSpc>
              <a:defRPr sz="4800" baseline="0"/>
            </a:lvl1pPr>
          </a:lstStyle>
          <a:p>
            <a:r>
              <a:rPr lang="en-GB" dirty="0" smtClean="0"/>
              <a:t>Click to add heading on one, two or three rows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9375" y="4325510"/>
            <a:ext cx="6948488" cy="813021"/>
          </a:xfrm>
        </p:spPr>
        <p:txBody>
          <a:bodyPr anchor="t" anchorCtr="0"/>
          <a:lstStyle>
            <a:lvl1pPr marL="0" indent="0" algn="ctr">
              <a:lnSpc>
                <a:spcPct val="121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200" baseline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 smtClean="0"/>
              <a:t>Click to add text in one or two rows</a:t>
            </a:r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185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mess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/>
          <p:cNvSpPr/>
          <p:nvPr userDrawn="1"/>
        </p:nvSpPr>
        <p:spPr>
          <a:xfrm>
            <a:off x="179388" y="179388"/>
            <a:ext cx="11829600" cy="6497637"/>
          </a:xfrm>
          <a:prstGeom prst="rect">
            <a:avLst/>
          </a:prstGeom>
          <a:solidFill>
            <a:srgbClr val="FBF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224087" y="1763713"/>
            <a:ext cx="7740651" cy="2036219"/>
          </a:xfrm>
        </p:spPr>
        <p:txBody>
          <a:bodyPr anchor="b" anchorCtr="0"/>
          <a:lstStyle>
            <a:lvl1pPr algn="ctr">
              <a:lnSpc>
                <a:spcPct val="93000"/>
              </a:lnSpc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add heading on one, two or three rows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9375" y="4327199"/>
            <a:ext cx="6948488" cy="813600"/>
          </a:xfrm>
        </p:spPr>
        <p:txBody>
          <a:bodyPr anchor="t" anchorCtr="0"/>
          <a:lstStyle>
            <a:lvl1pPr marL="0" indent="0" algn="ctr">
              <a:lnSpc>
                <a:spcPct val="121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200" baseline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 smtClean="0"/>
              <a:t>Click to add text in one or two rows</a:t>
            </a:r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81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mess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dient background pictur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2" y="179507"/>
            <a:ext cx="11829615" cy="649898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224087" y="1763713"/>
            <a:ext cx="7740651" cy="2036219"/>
          </a:xfrm>
        </p:spPr>
        <p:txBody>
          <a:bodyPr anchor="b" anchorCtr="0"/>
          <a:lstStyle>
            <a:lvl1pPr algn="ctr">
              <a:lnSpc>
                <a:spcPct val="93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add heading on one, two or three rows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9375" y="4327200"/>
            <a:ext cx="6948488" cy="813600"/>
          </a:xfrm>
        </p:spPr>
        <p:txBody>
          <a:bodyPr anchor="t" anchorCtr="0"/>
          <a:lstStyle>
            <a:lvl1pPr marL="0" indent="0" algn="ctr">
              <a:lnSpc>
                <a:spcPct val="121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200" baseline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 smtClean="0"/>
              <a:t>Click to add text in one or two rows</a:t>
            </a:r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41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one column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5" y="481665"/>
            <a:ext cx="9182100" cy="105224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</a:t>
            </a:r>
            <a:r>
              <a:rPr lang="en-GB" noProof="0" dirty="0" smtClean="0"/>
              <a:t>add heading on maximum two rows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4" y="1763713"/>
            <a:ext cx="10621963" cy="4175125"/>
          </a:xfrm>
        </p:spPr>
        <p:txBody>
          <a:bodyPr/>
          <a:lstStyle/>
          <a:p>
            <a:pPr lvl="0"/>
            <a:r>
              <a:rPr lang="en-GB" dirty="0" smtClean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54529330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dient_stripe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6771600"/>
            <a:ext cx="12191966" cy="854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4225" y="481665"/>
            <a:ext cx="9180574" cy="10522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4225" y="1763713"/>
            <a:ext cx="10620375" cy="41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9568800" y="6351405"/>
            <a:ext cx="1835800" cy="24260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4456800" y="6351405"/>
            <a:ext cx="5112000" cy="2424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4600" y="6351405"/>
            <a:ext cx="477736" cy="2424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6" name="Grid" hidden="1"/>
          <p:cNvGrpSpPr/>
          <p:nvPr/>
        </p:nvGrpSpPr>
        <p:grpSpPr>
          <a:xfrm>
            <a:off x="0" y="0"/>
            <a:ext cx="12192000" cy="6858427"/>
            <a:chOff x="0" y="0"/>
            <a:chExt cx="12192000" cy="6858427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180975" cy="18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 smtClean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2012000" y="6678612"/>
              <a:ext cx="180000" cy="179815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 smtClean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84800" y="720000"/>
              <a:ext cx="1440000" cy="180000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 smtClean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2620799" y="1835999"/>
              <a:ext cx="1441613" cy="4106013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 smtClean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4456800" y="6191250"/>
              <a:ext cx="1440000" cy="180750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 smtClean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6292850" y="720000"/>
              <a:ext cx="1439863" cy="180000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 smtClean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129589" y="720000"/>
              <a:ext cx="1439212" cy="180000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 smtClean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964799" y="720000"/>
              <a:ext cx="1441389" cy="180000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 smtClean="0"/>
            </a:p>
          </p:txBody>
        </p:sp>
      </p:grpSp>
      <p:sp>
        <p:nvSpPr>
          <p:cNvPr id="19" name="textruta 11"/>
          <p:cNvSpPr txBox="1"/>
          <p:nvPr/>
        </p:nvSpPr>
        <p:spPr>
          <a:xfrm>
            <a:off x="784225" y="6349164"/>
            <a:ext cx="736954" cy="111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800" noProof="1" smtClean="0">
                <a:solidFill>
                  <a:schemeClr val="tx2"/>
                </a:solidFill>
                <a:latin typeface="+mn-lt"/>
                <a:cs typeface="Arial" pitchFamily="34" charset="0"/>
              </a:rPr>
              <a:t>© Swedbank</a:t>
            </a:r>
            <a:endParaRPr lang="en-GB" sz="800" noProof="1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23" name="SD_FLD_InformationClass"/>
          <p:cNvGrpSpPr/>
          <p:nvPr/>
        </p:nvGrpSpPr>
        <p:grpSpPr>
          <a:xfrm>
            <a:off x="1823967" y="6347757"/>
            <a:ext cx="779059" cy="247279"/>
            <a:chOff x="1232529" y="6495305"/>
            <a:chExt cx="779059" cy="247279"/>
          </a:xfrm>
        </p:grpSpPr>
        <p:sp>
          <p:nvSpPr>
            <p:cNvPr id="24" name="SD_FLD_ClassLevel"/>
            <p:cNvSpPr txBox="1"/>
            <p:nvPr/>
          </p:nvSpPr>
          <p:spPr>
            <a:xfrm>
              <a:off x="1232529" y="6619473"/>
              <a:ext cx="280526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chemeClr val="tx2"/>
                  </a:solidFill>
                  <a:latin typeface="+mn-lt"/>
                  <a:cs typeface="Arial" pitchFamily="34" charset="0"/>
                </a:rPr>
                <a:t>Public</a:t>
              </a:r>
              <a:endParaRPr lang="en-GB" sz="800" dirty="0">
                <a:solidFill>
                  <a:schemeClr val="tx2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25" name="SD_LAN_InformationClass"/>
            <p:cNvSpPr txBox="1"/>
            <p:nvPr/>
          </p:nvSpPr>
          <p:spPr>
            <a:xfrm>
              <a:off x="1232529" y="6495305"/>
              <a:ext cx="779059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chemeClr val="tx2"/>
                  </a:solidFill>
                  <a:latin typeface="+mn-lt"/>
                  <a:cs typeface="Arial" pitchFamily="34" charset="0"/>
                </a:rPr>
                <a:t>Information</a:t>
              </a:r>
              <a:r>
                <a:rPr lang="en-GB" sz="800" baseline="0" dirty="0" smtClean="0">
                  <a:solidFill>
                    <a:schemeClr val="tx2"/>
                  </a:solidFill>
                  <a:latin typeface="+mn-lt"/>
                  <a:cs typeface="Arial" pitchFamily="34" charset="0"/>
                </a:rPr>
                <a:t> c</a:t>
              </a:r>
              <a:r>
                <a:rPr lang="en-GB" sz="800" dirty="0" smtClean="0">
                  <a:solidFill>
                    <a:schemeClr val="tx2"/>
                  </a:solidFill>
                  <a:latin typeface="+mn-lt"/>
                  <a:cs typeface="Arial" pitchFamily="34" charset="0"/>
                </a:rPr>
                <a:t>lass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4" r:id="rId2"/>
    <p:sldLayoutId id="2147483725" r:id="rId3"/>
    <p:sldLayoutId id="2147483726" r:id="rId4"/>
    <p:sldLayoutId id="2147483659" r:id="rId5"/>
    <p:sldLayoutId id="2147483727" r:id="rId6"/>
    <p:sldLayoutId id="2147483728" r:id="rId7"/>
    <p:sldLayoutId id="2147483729" r:id="rId8"/>
    <p:sldLayoutId id="2147483721" r:id="rId9"/>
    <p:sldLayoutId id="2147483730" r:id="rId10"/>
    <p:sldLayoutId id="2147483652" r:id="rId11"/>
    <p:sldLayoutId id="2147483731" r:id="rId12"/>
    <p:sldLayoutId id="2147483735" r:id="rId13"/>
    <p:sldLayoutId id="2147483733" r:id="rId14"/>
    <p:sldLayoutId id="2147483734" r:id="rId15"/>
    <p:sldLayoutId id="2147483732" r:id="rId16"/>
    <p:sldLayoutId id="2147483736" r:id="rId17"/>
    <p:sldLayoutId id="2147483660" r:id="rId18"/>
    <p:sldLayoutId id="2147483738" r:id="rId19"/>
    <p:sldLayoutId id="2147483739" r:id="rId20"/>
    <p:sldLayoutId id="2147483667" r:id="rId21"/>
  </p:sldLayoutIdLst>
  <p:hf hdr="0"/>
  <p:txStyles>
    <p:titleStyle>
      <a:lvl1pPr algn="l" defTabSz="914400" rtl="0" eaLnBrk="1" latinLnBrk="0" hangingPunct="1">
        <a:lnSpc>
          <a:spcPct val="97000"/>
        </a:lnSpc>
        <a:spcBef>
          <a:spcPct val="0"/>
        </a:spcBef>
        <a:buNone/>
        <a:defRPr sz="3600" kern="1200">
          <a:solidFill>
            <a:srgbClr val="F35B1C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3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93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93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936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2" pos="113" userDrawn="1">
          <p15:clr>
            <a:srgbClr val="F26B43"/>
          </p15:clr>
        </p15:guide>
        <p15:guide id="4" orient="horz" pos="113" userDrawn="1">
          <p15:clr>
            <a:srgbClr val="F26B43"/>
          </p15:clr>
        </p15:guide>
        <p15:guide id="5" pos="7566" userDrawn="1">
          <p15:clr>
            <a:srgbClr val="F26B43"/>
          </p15:clr>
        </p15:guide>
        <p15:guide id="6" orient="horz" pos="4206" userDrawn="1">
          <p15:clr>
            <a:srgbClr val="F26B43"/>
          </p15:clr>
        </p15:guide>
        <p15:guide id="7" pos="494" userDrawn="1">
          <p15:clr>
            <a:srgbClr val="F26B43"/>
          </p15:clr>
        </p15:guide>
        <p15:guide id="8" pos="1401" userDrawn="1">
          <p15:clr>
            <a:srgbClr val="F26B43"/>
          </p15:clr>
        </p15:guide>
        <p15:guide id="9" orient="horz" pos="453" userDrawn="1">
          <p15:clr>
            <a:srgbClr val="F26B43"/>
          </p15:clr>
        </p15:guide>
        <p15:guide id="10" orient="horz" pos="566" userDrawn="1">
          <p15:clr>
            <a:srgbClr val="F26B43"/>
          </p15:clr>
        </p15:guide>
        <p15:guide id="11" pos="1650" userDrawn="1">
          <p15:clr>
            <a:srgbClr val="F26B43"/>
          </p15:clr>
        </p15:guide>
        <p15:guide id="12" pos="2557" userDrawn="1">
          <p15:clr>
            <a:srgbClr val="F26B43"/>
          </p15:clr>
        </p15:guide>
        <p15:guide id="13" orient="horz" pos="1156" userDrawn="1">
          <p15:clr>
            <a:srgbClr val="F26B43"/>
          </p15:clr>
        </p15:guide>
        <p15:guide id="14" orient="horz" pos="3741" userDrawn="1">
          <p15:clr>
            <a:srgbClr val="F26B43"/>
          </p15:clr>
        </p15:guide>
        <p15:guide id="15" pos="2807" userDrawn="1">
          <p15:clr>
            <a:srgbClr val="F26B43"/>
          </p15:clr>
        </p15:guide>
        <p15:guide id="16" pos="3714" userDrawn="1">
          <p15:clr>
            <a:srgbClr val="F26B43"/>
          </p15:clr>
        </p15:guide>
        <p15:guide id="17" orient="horz" pos="3900" userDrawn="1">
          <p15:clr>
            <a:srgbClr val="F26B43"/>
          </p15:clr>
        </p15:guide>
        <p15:guide id="18" orient="horz" pos="4013" userDrawn="1">
          <p15:clr>
            <a:srgbClr val="F26B43"/>
          </p15:clr>
        </p15:guide>
        <p15:guide id="19" pos="3963" userDrawn="1">
          <p15:clr>
            <a:srgbClr val="F26B43"/>
          </p15:clr>
        </p15:guide>
        <p15:guide id="20" pos="4871" userDrawn="1">
          <p15:clr>
            <a:srgbClr val="F26B43"/>
          </p15:clr>
        </p15:guide>
        <p15:guide id="21" pos="5120" userDrawn="1">
          <p15:clr>
            <a:srgbClr val="F26B43"/>
          </p15:clr>
        </p15:guide>
        <p15:guide id="22" pos="6027" userDrawn="1">
          <p15:clr>
            <a:srgbClr val="F26B43"/>
          </p15:clr>
        </p15:guide>
        <p15:guide id="23" pos="6277" userDrawn="1">
          <p15:clr>
            <a:srgbClr val="F26B43"/>
          </p15:clr>
        </p15:guide>
        <p15:guide id="24" pos="7184" userDrawn="1">
          <p15:clr>
            <a:srgbClr val="F26B43"/>
          </p15:clr>
        </p15:guide>
        <p15:guide id="25" orient="horz" pos="11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wedbank-research.com/" TargetMode="External"/><Relationship Id="rId3" Type="http://schemas.openxmlformats.org/officeDocument/2006/relationships/image" Target="../media/image22.png"/><Relationship Id="rId7" Type="http://schemas.openxmlformats.org/officeDocument/2006/relationships/hyperlink" Target="https://kukkur.swedbank.e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261273" y="912172"/>
            <a:ext cx="11829600" cy="5778500"/>
          </a:xfrm>
        </p:spPr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00249" y="1794206"/>
            <a:ext cx="7751930" cy="2880000"/>
          </a:xfrm>
        </p:spPr>
        <p:txBody>
          <a:bodyPr/>
          <a:lstStyle/>
          <a:p>
            <a:r>
              <a:rPr lang="et-EE" sz="3600" dirty="0" smtClean="0">
                <a:latin typeface="Swedbank Sans Bold" panose="02020803050405020304" pitchFamily="18" charset="0"/>
              </a:rPr>
              <a:t>Põhjamaade majandus praegu ja selle lähiaja väljavaade</a:t>
            </a:r>
            <a:endParaRPr lang="en-US" sz="3600" dirty="0">
              <a:latin typeface="Swedbank Sans Bold" panose="02020803050405020304" pitchFamily="18" charset="0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037229" y="3724665"/>
            <a:ext cx="6046995" cy="820441"/>
          </a:xfrm>
        </p:spPr>
        <p:txBody>
          <a:bodyPr/>
          <a:lstStyle/>
          <a:p>
            <a:r>
              <a:rPr lang="et-EE" dirty="0" smtClean="0">
                <a:latin typeface="Swedbank Sans Bold" panose="02020803050405020304" pitchFamily="18" charset="0"/>
              </a:rPr>
              <a:t>Tõnu Mertsina</a:t>
            </a:r>
          </a:p>
          <a:p>
            <a:r>
              <a:rPr lang="et-EE" dirty="0" smtClean="0">
                <a:latin typeface="Swedbank Sans Bold" panose="02020803050405020304" pitchFamily="18" charset="0"/>
              </a:rPr>
              <a:t>15.05.2018</a:t>
            </a:r>
            <a:endParaRPr lang="en-US" dirty="0">
              <a:latin typeface="Swedbank Sans Bold" panose="02020803050405020304" pitchFamily="18" charset="0"/>
            </a:endParaRP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14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406" y="412091"/>
            <a:ext cx="10682418" cy="1052240"/>
          </a:xfrm>
        </p:spPr>
        <p:txBody>
          <a:bodyPr/>
          <a:lstStyle/>
          <a:p>
            <a:r>
              <a:rPr lang="et-EE" sz="32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  <a:t>Eesti ekspordivõimalused Põhjamaadesse on veel head, kuid välisnõudluse kasv on nõrgenemas</a:t>
            </a:r>
            <a:br>
              <a:rPr lang="et-EE" sz="32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</a:br>
            <a:r>
              <a:rPr lang="et-EE" sz="2400" dirty="0" smtClean="0">
                <a:solidFill>
                  <a:schemeClr val="accent1"/>
                </a:solidFill>
                <a:latin typeface="Swedbank Sans Medium" panose="02020603050405020304" pitchFamily="18" charset="0"/>
              </a:rPr>
              <a:t>kasv, %</a:t>
            </a:r>
            <a:endParaRPr lang="en-GB" sz="2400" dirty="0">
              <a:solidFill>
                <a:schemeClr val="accent1"/>
              </a:solidFill>
              <a:latin typeface="Swedbank Sans Medium" panose="02020603050405020304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598617" y="6361344"/>
            <a:ext cx="1835800" cy="24260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10</a:t>
            </a:fld>
            <a:endParaRPr lang="en-GB" dirty="0"/>
          </a:p>
        </p:txBody>
      </p:sp>
      <p:graphicFrame>
        <p:nvGraphicFramePr>
          <p:cNvPr id="9" name="Content Placeholder 8" descr="&lt;?xml version=&quot;1.0&quot; encoding=&quot;utf-16&quot;?&gt;&#10;&lt;ChartInfo xmlns:xsi=&quot;http://www.w3.org/2001/XMLSchema-instance&quot; xmlns:xsd=&quot;http://www.w3.org/2001/XMLSchema&quot;&gt;&#10;  &lt;SubtitleFontSize&gt;-1&lt;/SubtitleFontSize&gt;&#10;  &lt;FunctionHistory&gt;&#10;    &lt;Item&gt;&#10;      &lt;Key&gt;&#10;        &lt;int&gt;0&lt;/int&gt;&#10;      &lt;/Key&gt;&#10;      &lt;Value&gt;&#10;        &lt;Cmd case=&quot;chart_title_pos&quot; val=&quot;chart,center&quot; IsRe=&quot;1&quot; /&gt;&#10;      &lt;/Value&gt;&#10;    &lt;/Item&gt;&#10;  &lt;/FunctionHistory&gt;&#10;  &lt;TypeSet&gt;false&lt;/TypeSet&gt;&#10;  &lt;ChartType&gt;0&lt;/ChartType&gt;&#10;&lt;/ChartInfo&gt;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88330485"/>
              </p:ext>
            </p:extLst>
          </p:nvPr>
        </p:nvGraphicFramePr>
        <p:xfrm>
          <a:off x="784225" y="1763713"/>
          <a:ext cx="3499540" cy="417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9" descr="&lt;?xml version=&quot;1.0&quot; encoding=&quot;utf-16&quot;?&gt;&#10;&lt;ChartInfo xmlns:xsi=&quot;http://www.w3.org/2001/XMLSchema-instance&quot; xmlns:xsd=&quot;http://www.w3.org/2001/XMLSchema&quot;&gt;&#10;  &lt;SubtitleFontSize&gt;-1&lt;/SubtitleFontSize&gt;&#10;  &lt;FunctionHistory&gt;&#10;    &lt;Item&gt;&#10;      &lt;Key&gt;&#10;        &lt;int&gt;0&lt;/int&gt;&#10;      &lt;/Key&gt;&#10;      &lt;Value&gt;&#10;        &lt;Cmd case=&quot;chart_title_pos&quot; val=&quot;chart,center&quot; IsRe=&quot;1&quot; /&gt;&#10;      &lt;/Value&gt;&#10;    &lt;/Item&gt;&#10;  &lt;/FunctionHistory&gt;&#10;  &lt;TypeSet&gt;false&lt;/TypeSet&gt;&#10;  &lt;ChartType&gt;0&lt;/ChartType&gt;&#10;&lt;/ChartInfo&gt;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2508632"/>
              </p:ext>
            </p:extLst>
          </p:nvPr>
        </p:nvGraphicFramePr>
        <p:xfrm>
          <a:off x="4456112" y="1763713"/>
          <a:ext cx="3544887" cy="4090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ontent Placeholder 10" descr="&lt;?xml version=&quot;1.0&quot; encoding=&quot;utf-16&quot;?&gt;&#10;&lt;ChartInfo xmlns:xsi=&quot;http://www.w3.org/2001/XMLSchema-instance&quot; xmlns:xsd=&quot;http://www.w3.org/2001/XMLSchema&quot;&gt;&#10;  &lt;SubtitleFontSize&gt;-1&lt;/SubtitleFontSize&gt;&#10;  &lt;FunctionHistory&gt;&#10;    &lt;Item&gt;&#10;      &lt;Key&gt;&#10;        &lt;int&gt;0&lt;/int&gt;&#10;      &lt;/Key&gt;&#10;      &lt;Value&gt;&#10;        &lt;Cmd case=&quot;chart_title_pos&quot; val=&quot;chart,center&quot; IsRe=&quot;1&quot; /&gt;&#10;      &lt;/Value&gt;&#10;    &lt;/Item&gt;&#10;  &lt;/FunctionHistory&gt;&#10;  &lt;TypeSet&gt;false&lt;/TypeSet&gt;&#10;  &lt;ChartType&gt;0&lt;/ChartType&gt;&#10;&lt;/ChartInfo&gt;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64815674"/>
              </p:ext>
            </p:extLst>
          </p:nvPr>
        </p:nvGraphicFramePr>
        <p:xfrm>
          <a:off x="8129588" y="1763713"/>
          <a:ext cx="3578708" cy="417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96287" y="6041016"/>
            <a:ext cx="216245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1000" dirty="0" smtClean="0"/>
              <a:t>Allikas: </a:t>
            </a:r>
            <a:r>
              <a:rPr lang="et-EE" sz="1000" dirty="0" err="1" smtClean="0"/>
              <a:t>Eurostat</a:t>
            </a:r>
            <a:r>
              <a:rPr lang="et-EE" sz="1000" dirty="0" smtClean="0"/>
              <a:t>, Swedbank </a:t>
            </a:r>
            <a:r>
              <a:rPr lang="et-EE" sz="1000" dirty="0" err="1" smtClean="0"/>
              <a:t>Research</a:t>
            </a:r>
            <a:endParaRPr lang="en-GB" sz="1000" dirty="0" err="1"/>
          </a:p>
        </p:txBody>
      </p:sp>
    </p:spTree>
    <p:extLst>
      <p:ext uri="{BB962C8B-B14F-4D97-AF65-F5344CB8AC3E}">
        <p14:creationId xmlns:p14="http://schemas.microsoft.com/office/powerpoint/2010/main" val="27750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78" y="290596"/>
            <a:ext cx="10369550" cy="1052240"/>
          </a:xfrm>
        </p:spPr>
        <p:txBody>
          <a:bodyPr/>
          <a:lstStyle/>
          <a:p>
            <a:r>
              <a:rPr lang="et-EE" sz="32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  <a:t>Eesti kaotab oma hinnapõhist konkurentsivõimet Põhjamaade suhtes</a:t>
            </a:r>
            <a:br>
              <a:rPr lang="et-EE" sz="32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</a:br>
            <a:r>
              <a:rPr lang="et-EE" sz="24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  <a:t>Soome on oma hinnapõhist konkurentsivõimet oluliselt parandanud</a:t>
            </a:r>
            <a:endParaRPr lang="en-GB" sz="2400" dirty="0">
              <a:solidFill>
                <a:schemeClr val="accent1"/>
              </a:solidFill>
              <a:latin typeface="Swedbank Sans Bold" panose="020208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11</a:t>
            </a:fld>
            <a:endParaRPr lang="en-GB" dirty="0"/>
          </a:p>
        </p:txBody>
      </p:sp>
      <p:graphicFrame>
        <p:nvGraphicFramePr>
          <p:cNvPr id="8" name="Content Placeholder 7" descr="&lt;?xml version=&quot;1.0&quot; encoding=&quot;utf-16&quot;?&gt;&#10;&lt;ChartInfo xmlns:xsi=&quot;http://www.w3.org/2001/XMLSchema-instance&quot; xmlns:xsd=&quot;http://www.w3.org/2001/XMLSchema&quot;&gt;&#10;  &lt;SubtitleFontSize&gt;-1&lt;/SubtitleFontSize&gt;&#10;  &lt;FunctionHistory&gt;&#10;    &lt;Item&gt;&#10;      &lt;Key&gt;&#10;        &lt;int&gt;1&lt;/int&gt;&#10;      &lt;/Key&gt;&#10;      &lt;Value&gt;&#10;        &lt;Cmd case=&quot;legend_pos&quot; val=&quot;bottom,chart,center&quot; IsRe=&quot;1&quot; /&gt;&#10;      &lt;/Value&gt;&#10;    &lt;/Item&gt;&#10;    &lt;Item&gt;&#10;      &lt;Key&gt;&#10;        &lt;int&gt;0&lt;/int&gt;&#10;      &lt;/Key&gt;&#10;      &lt;Value&gt;&#10;        &lt;Cmd case=&quot;chart_title_pos&quot; val=&quot;plot,center&quot; IsRe=&quot;1&quot; /&gt;&#10;      &lt;/Value&gt;&#10;    &lt;/Item&gt;&#10;  &lt;/FunctionHistory&gt;&#10;  &lt;TypeSet&gt;false&lt;/TypeSet&gt;&#10;  &lt;ChartType&gt;0&lt;/ChartType&gt;&#10;&lt;/ChartInfo&gt;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39179728"/>
              </p:ext>
            </p:extLst>
          </p:nvPr>
        </p:nvGraphicFramePr>
        <p:xfrm>
          <a:off x="784225" y="1763713"/>
          <a:ext cx="5111750" cy="417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8" descr="&lt;?xml version=&quot;1.0&quot; encoding=&quot;utf-16&quot;?&gt;&#10;&lt;ChartInfo xmlns:xsi=&quot;http://www.w3.org/2001/XMLSchema-instance&quot; xmlns:xsd=&quot;http://www.w3.org/2001/XMLSchema&quot;&gt;&#10;  &lt;SubtitleFontSize&gt;-1&lt;/SubtitleFontSize&gt;&#10;  &lt;FunctionHistory&gt;&#10;    &lt;Item&gt;&#10;      &lt;Key&gt;&#10;        &lt;int&gt;1&lt;/int&gt;&#10;      &lt;/Key&gt;&#10;      &lt;Value&gt;&#10;        &lt;Cmd case=&quot;legend_pos&quot; val=&quot;bottom,plot,center&quot; IsRe=&quot;1&quot; /&gt;&#10;      &lt;/Value&gt;&#10;    &lt;/Item&gt;&#10;    &lt;Item&gt;&#10;      &lt;Key&gt;&#10;        &lt;int&gt;0&lt;/int&gt;&#10;      &lt;/Key&gt;&#10;      &lt;Value&gt;&#10;        &lt;Cmd case=&quot;chart_title_pos&quot; val=&quot;plot,center&quot; IsRe=&quot;1&quot; /&gt;&#10;      &lt;/Value&gt;&#10;    &lt;/Item&gt;&#10;  &lt;/FunctionHistory&gt;&#10;  &lt;TypeSet&gt;false&lt;/TypeSet&gt;&#10;  &lt;ChartType&gt;0&lt;/ChartType&gt;&#10;&lt;/ChartInfo&gt;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36572055"/>
              </p:ext>
            </p:extLst>
          </p:nvPr>
        </p:nvGraphicFramePr>
        <p:xfrm>
          <a:off x="6291263" y="1678675"/>
          <a:ext cx="5113337" cy="4360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983941" y="5964072"/>
            <a:ext cx="202779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1000" dirty="0" smtClean="0"/>
              <a:t>Allikas: </a:t>
            </a:r>
            <a:r>
              <a:rPr lang="et-EE" sz="1000" dirty="0" err="1" smtClean="0"/>
              <a:t>Eurostat</a:t>
            </a:r>
            <a:r>
              <a:rPr lang="et-EE" sz="1000" dirty="0" smtClean="0"/>
              <a:t>, Euroopa Komisjon</a:t>
            </a:r>
            <a:endParaRPr lang="en-GB" sz="1000" dirty="0" err="1"/>
          </a:p>
        </p:txBody>
      </p:sp>
    </p:spTree>
    <p:extLst>
      <p:ext uri="{BB962C8B-B14F-4D97-AF65-F5344CB8AC3E}">
        <p14:creationId xmlns:p14="http://schemas.microsoft.com/office/powerpoint/2010/main" val="226273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25" y="481665"/>
            <a:ext cx="11062032" cy="1052240"/>
          </a:xfrm>
        </p:spPr>
        <p:txBody>
          <a:bodyPr/>
          <a:lstStyle/>
          <a:p>
            <a:r>
              <a:rPr lang="et-EE" sz="32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  <a:t>… samas, oleme me oma kaupade </a:t>
            </a:r>
            <a:r>
              <a:rPr lang="et-EE" sz="3200" dirty="0">
                <a:solidFill>
                  <a:schemeClr val="accent1"/>
                </a:solidFill>
                <a:latin typeface="Swedbank Sans Bold" panose="02020803050405020304" pitchFamily="18" charset="0"/>
              </a:rPr>
              <a:t>ekspordi </a:t>
            </a:r>
            <a:r>
              <a:rPr lang="et-EE" sz="32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  <a:t>turuosa Põhjamaades suurendanud, %</a:t>
            </a:r>
            <a:br>
              <a:rPr lang="et-EE" sz="32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</a:br>
            <a:r>
              <a:rPr lang="et-EE" sz="24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  <a:t>Rootsi, Soome ja Norra on Eesti eksportijate jaoks 3 olulisimat uut sihtriiki</a:t>
            </a:r>
            <a:endParaRPr lang="en-GB" sz="2400" dirty="0">
              <a:solidFill>
                <a:schemeClr val="accent1"/>
              </a:solidFill>
              <a:latin typeface="Swedbank Sans Bold" panose="020208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12</a:t>
            </a:fld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04483157"/>
              </p:ext>
            </p:extLst>
          </p:nvPr>
        </p:nvGraphicFramePr>
        <p:xfrm>
          <a:off x="784225" y="2033516"/>
          <a:ext cx="5111750" cy="3905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983941" y="5964072"/>
            <a:ext cx="249747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1000" dirty="0" smtClean="0"/>
              <a:t>Allikas: </a:t>
            </a:r>
            <a:r>
              <a:rPr lang="et-EE" sz="1000" dirty="0" err="1" smtClean="0"/>
              <a:t>Eurostat</a:t>
            </a:r>
            <a:r>
              <a:rPr lang="et-EE" sz="1000" dirty="0" smtClean="0"/>
              <a:t>, Norra ja Rootsi </a:t>
            </a:r>
            <a:r>
              <a:rPr lang="et-EE" sz="1000" dirty="0" err="1" smtClean="0"/>
              <a:t>stat.ametid</a:t>
            </a:r>
            <a:endParaRPr lang="en-GB" sz="1000" dirty="0" err="1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64996334"/>
              </p:ext>
            </p:extLst>
          </p:nvPr>
        </p:nvGraphicFramePr>
        <p:xfrm>
          <a:off x="6291263" y="2019869"/>
          <a:ext cx="5113337" cy="3918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1708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088" y="1763714"/>
            <a:ext cx="7740651" cy="1655762"/>
          </a:xfrm>
        </p:spPr>
        <p:txBody>
          <a:bodyPr/>
          <a:lstStyle/>
          <a:p>
            <a:r>
              <a:rPr lang="et-EE" sz="44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  <a:t>Tänan tähelepanu eest!</a:t>
            </a:r>
            <a:endParaRPr lang="en-GB" sz="4400" dirty="0">
              <a:solidFill>
                <a:schemeClr val="accent1"/>
              </a:solidFill>
              <a:latin typeface="Swedbank Sans Bold" panose="020208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2" y="5162550"/>
            <a:ext cx="469899" cy="34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28" y="5180806"/>
            <a:ext cx="1707815" cy="3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05" y="5777087"/>
            <a:ext cx="478896" cy="31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28" y="5767737"/>
            <a:ext cx="1707815" cy="32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517900" y="5038423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t-EE" altLang="et-EE" b="1" dirty="0" err="1">
                <a:solidFill>
                  <a:schemeClr val="accent5"/>
                </a:solidFill>
                <a:latin typeface="Swedbank Sans Medium" panose="02020603050405020304" pitchFamily="18" charset="0"/>
              </a:rPr>
              <a:t>Swedbanki</a:t>
            </a:r>
            <a:r>
              <a:rPr lang="et-EE" altLang="et-EE" b="1" dirty="0">
                <a:solidFill>
                  <a:schemeClr val="accent5"/>
                </a:solidFill>
                <a:latin typeface="Swedbank Sans Medium" panose="02020603050405020304" pitchFamily="18" charset="0"/>
              </a:rPr>
              <a:t> </a:t>
            </a:r>
            <a:r>
              <a:rPr lang="et-EE" altLang="et-EE" b="1" dirty="0" err="1">
                <a:solidFill>
                  <a:schemeClr val="accent5"/>
                </a:solidFill>
                <a:latin typeface="Swedbank Sans Medium" panose="02020603050405020304" pitchFamily="18" charset="0"/>
              </a:rPr>
              <a:t>blogi</a:t>
            </a:r>
            <a:r>
              <a:rPr lang="et-EE" altLang="et-EE" b="1" dirty="0">
                <a:solidFill>
                  <a:schemeClr val="accent5"/>
                </a:solidFill>
                <a:latin typeface="Swedbank Sans Medium" panose="02020603050405020304" pitchFamily="18" charset="0"/>
              </a:rPr>
              <a:t>:</a:t>
            </a:r>
            <a:endParaRPr lang="et-EE" altLang="et-EE" dirty="0">
              <a:solidFill>
                <a:schemeClr val="accent5"/>
              </a:solidFill>
              <a:latin typeface="Swedbank Sans Medium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t-EE" altLang="et-EE" u="sng" dirty="0">
                <a:solidFill>
                  <a:srgbClr val="FF8200"/>
                </a:solidFill>
                <a:latin typeface="Swedbank Sans Medium" panose="02020603050405020304" pitchFamily="18" charset="0"/>
                <a:hlinkClick r:id="rId7"/>
              </a:rPr>
              <a:t>https://kukkur.swedbank.ee/</a:t>
            </a:r>
            <a:endParaRPr lang="et-EE" altLang="et-EE" u="sng" dirty="0">
              <a:solidFill>
                <a:srgbClr val="FF8200"/>
              </a:solidFill>
              <a:latin typeface="Swedbank Sans Medium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t-EE" altLang="et-EE" sz="2000" u="sng" dirty="0">
              <a:solidFill>
                <a:srgbClr val="FF8200"/>
              </a:solidFill>
              <a:latin typeface="Swedbank Sans Medium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t-EE" altLang="et-EE" b="1" dirty="0">
                <a:solidFill>
                  <a:schemeClr val="accent5"/>
                </a:solidFill>
                <a:latin typeface="Swedbank Sans Medium" panose="02020603050405020304" pitchFamily="18" charset="0"/>
              </a:rPr>
              <a:t>Uudised ja kommentaarid e-posti: </a:t>
            </a:r>
          </a:p>
          <a:p>
            <a:pPr>
              <a:spcBef>
                <a:spcPct val="0"/>
              </a:spcBef>
            </a:pPr>
            <a:r>
              <a:rPr lang="et-EE" altLang="et-EE" dirty="0">
                <a:latin typeface="Swedbank Sans Medium" panose="02020603050405020304" pitchFamily="18" charset="0"/>
                <a:hlinkClick r:id="rId8"/>
              </a:rPr>
              <a:t>http://www.swedbank-research.com/</a:t>
            </a:r>
            <a:r>
              <a:rPr lang="et-EE" altLang="et-EE" dirty="0">
                <a:latin typeface="Swedbank Sans Medium" panose="02020603050405020304" pitchFamily="18" charset="0"/>
              </a:rPr>
              <a:t>  </a:t>
            </a:r>
          </a:p>
          <a:p>
            <a:pPr>
              <a:spcBef>
                <a:spcPct val="0"/>
              </a:spcBef>
            </a:pPr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37743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851" y="303535"/>
            <a:ext cx="10592336" cy="1052240"/>
          </a:xfrm>
        </p:spPr>
        <p:txBody>
          <a:bodyPr/>
          <a:lstStyle/>
          <a:p>
            <a:r>
              <a:rPr lang="et-EE" sz="32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  <a:t>Põhjamaade majanduste üldine kindlustunne on tugev</a:t>
            </a:r>
            <a:br>
              <a:rPr lang="et-EE" sz="32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</a:br>
            <a:endParaRPr lang="en-GB" sz="2400" dirty="0">
              <a:solidFill>
                <a:schemeClr val="accent1"/>
              </a:solidFill>
              <a:latin typeface="Swedbank Sans Medium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2</a:t>
            </a:fld>
            <a:endParaRPr lang="en-GB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265273"/>
              </p:ext>
            </p:extLst>
          </p:nvPr>
        </p:nvGraphicFramePr>
        <p:xfrm>
          <a:off x="6193335" y="1188777"/>
          <a:ext cx="5638387" cy="4917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Macrobond document" r:id="rId4" imgW="6083702" imgH="5980963" progId="Mbnd.mbnd">
                  <p:embed/>
                </p:oleObj>
              </mc:Choice>
              <mc:Fallback>
                <p:oleObj name="Macrobond document" r:id="rId4" imgW="6083702" imgH="5980963" progId="Mbnd.mbnd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93335" y="1188777"/>
                        <a:ext cx="5638387" cy="4917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506616"/>
              </p:ext>
            </p:extLst>
          </p:nvPr>
        </p:nvGraphicFramePr>
        <p:xfrm>
          <a:off x="450376" y="1201003"/>
          <a:ext cx="5486400" cy="5036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Macrobond document" r:id="rId6" imgW="6083702" imgH="5980963" progId="Mbnd.mbnd">
                  <p:embed/>
                </p:oleObj>
              </mc:Choice>
              <mc:Fallback>
                <p:oleObj name="Macrobond document" r:id="rId6" imgW="6083702" imgH="5980963" progId="Mbnd.mbnd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376" y="1201003"/>
                        <a:ext cx="5486400" cy="5036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91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25" y="481665"/>
            <a:ext cx="10120336" cy="1052240"/>
          </a:xfrm>
        </p:spPr>
        <p:txBody>
          <a:bodyPr/>
          <a:lstStyle/>
          <a:p>
            <a:r>
              <a:rPr lang="et-EE" sz="32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  <a:t>Soomes ja Rootsis on tööstustoodangul korralik kasv</a:t>
            </a:r>
            <a:br>
              <a:rPr lang="et-EE" sz="32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</a:br>
            <a:r>
              <a:rPr lang="et-EE" sz="2400" dirty="0">
                <a:solidFill>
                  <a:schemeClr val="accent1"/>
                </a:solidFill>
                <a:latin typeface="Swedbank Sans Bold" panose="02020803050405020304" pitchFamily="18" charset="0"/>
              </a:rPr>
              <a:t>Ehitusmahtude kasv aeglustub</a:t>
            </a:r>
            <a:br>
              <a:rPr lang="et-EE" sz="2400" dirty="0">
                <a:solidFill>
                  <a:schemeClr val="accent1"/>
                </a:solidFill>
                <a:latin typeface="Swedbank Sans Bold" panose="02020803050405020304" pitchFamily="18" charset="0"/>
              </a:rPr>
            </a:br>
            <a:endParaRPr lang="en-GB" sz="2400" dirty="0">
              <a:solidFill>
                <a:schemeClr val="accent1"/>
              </a:solidFill>
              <a:latin typeface="Swedbank Sans Medium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3</a:t>
            </a:fld>
            <a:endParaRPr lang="en-GB" dirty="0"/>
          </a:p>
        </p:txBody>
      </p:sp>
      <p:graphicFrame>
        <p:nvGraphicFramePr>
          <p:cNvPr id="8" name="Chart 7" descr="&lt;?xml version=&quot;1.0&quot; encoding=&quot;utf-16&quot;?&gt;&#10;&lt;ChartInfo xmlns:xsi=&quot;http://www.w3.org/2001/XMLSchema-instance&quot; xmlns:xsd=&quot;http://www.w3.org/2001/XMLSchema&quot;&gt;&#10;  &lt;SubtitleFontSize&gt;-1&lt;/SubtitleFontSize&gt;&#10;  &lt;FunctionHistory&gt;&#10;    &lt;Item&gt;&#10;      &lt;Key&gt;&#10;        &lt;int&gt;1&lt;/int&gt;&#10;      &lt;/Key&gt;&#10;      &lt;Value&gt;&#10;        &lt;Cmd case=&quot;legend_pos&quot; val=&quot;bottom,plot,center&quot; IsRe=&quot;1&quot; /&gt;&#10;      &lt;/Value&gt;&#10;    &lt;/Item&gt;&#10;    &lt;Item&gt;&#10;      &lt;Key&gt;&#10;        &lt;int&gt;0&lt;/int&gt;&#10;      &lt;/Key&gt;&#10;      &lt;Value&gt;&#10;        &lt;Cmd case=&quot;chart_title_pos&quot; val=&quot;plot,center&quot; IsRe=&quot;1&quot; /&gt;&#10;      &lt;/Value&gt;&#10;    &lt;/Item&gt;&#10;  &lt;/FunctionHistory&gt;&#10;  &lt;TypeSet&gt;false&lt;/TypeSet&gt;&#10;  &lt;ChartType&gt;0&lt;/ChartType&gt;&#10;&lt;/ChartInfo&gt;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5888821"/>
              </p:ext>
            </p:extLst>
          </p:nvPr>
        </p:nvGraphicFramePr>
        <p:xfrm>
          <a:off x="780196" y="1514901"/>
          <a:ext cx="5224817" cy="4722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9" descr="&lt;?xml version=&quot;1.0&quot; encoding=&quot;utf-16&quot;?&gt;&#10;&lt;ChartInfo xmlns:xsi=&quot;http://www.w3.org/2001/XMLSchema-instance&quot; xmlns:xsd=&quot;http://www.w3.org/2001/XMLSchema&quot;&gt;&#10;  &lt;SubtitleFontSize&gt;-1&lt;/SubtitleFontSize&gt;&#10;  &lt;FunctionHistory&gt;&#10;    &lt;Item&gt;&#10;      &lt;Key&gt;&#10;        &lt;int&gt;1&lt;/int&gt;&#10;      &lt;/Key&gt;&#10;      &lt;Value&gt;&#10;        &lt;Cmd case=&quot;legend_pos&quot; val=&quot;bottom,plot,center&quot; IsRe=&quot;1&quot; /&gt;&#10;      &lt;/Value&gt;&#10;    &lt;/Item&gt;&#10;    &lt;Item&gt;&#10;      &lt;Key&gt;&#10;        &lt;int&gt;0&lt;/int&gt;&#10;      &lt;/Key&gt;&#10;      &lt;Value&gt;&#10;        &lt;Cmd case=&quot;chart_title_pos&quot; val=&quot;plot,center&quot; IsRe=&quot;1&quot; /&gt;&#10;      &lt;/Value&gt;&#10;    &lt;/Item&gt;&#10;  &lt;/FunctionHistory&gt;&#10;  &lt;TypeSet&gt;false&lt;/TypeSet&gt;&#10;  &lt;ChartType&gt;0&lt;/ChartType&gt;&#10;&lt;/ChartInfo&gt;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56669943"/>
              </p:ext>
            </p:extLst>
          </p:nvPr>
        </p:nvGraphicFramePr>
        <p:xfrm>
          <a:off x="6291263" y="1763713"/>
          <a:ext cx="5268391" cy="4391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427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816" y="427074"/>
            <a:ext cx="10870963" cy="1052240"/>
          </a:xfrm>
        </p:spPr>
        <p:txBody>
          <a:bodyPr/>
          <a:lstStyle/>
          <a:p>
            <a:r>
              <a:rPr lang="et-EE" sz="32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  <a:t>Investeeringute kasvu aeglustumise taga elamuehitus</a:t>
            </a:r>
            <a:endParaRPr lang="en-GB" sz="3200" dirty="0">
              <a:solidFill>
                <a:schemeClr val="accent1"/>
              </a:solidFill>
              <a:latin typeface="Swedbank Sans Bold" panose="020208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4131" y="1269243"/>
            <a:ext cx="4694830" cy="492684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t-EE" sz="2000" dirty="0" smtClean="0">
                <a:latin typeface="Swedbank Sans Bold" panose="02020803050405020304" pitchFamily="18" charset="0"/>
              </a:rPr>
              <a:t>Ehitusinvesteeringute kasv aeglustub</a:t>
            </a:r>
          </a:p>
          <a:p>
            <a:pPr lvl="1"/>
            <a:r>
              <a:rPr lang="et-EE" dirty="0">
                <a:latin typeface="Swedbank Sans Medium" panose="02020603050405020304" pitchFamily="18" charset="0"/>
              </a:rPr>
              <a:t>Pikemas vaates püsib nõudlus eluasemete järele </a:t>
            </a:r>
            <a:r>
              <a:rPr lang="et-EE" dirty="0" smtClean="0">
                <a:latin typeface="Swedbank Sans Medium" panose="02020603050405020304" pitchFamily="18" charset="0"/>
              </a:rPr>
              <a:t>suur, kuna rahvaarv kasvab</a:t>
            </a:r>
            <a:endParaRPr lang="et-EE" dirty="0">
              <a:latin typeface="Swedbank Sans Medium" panose="02020603050405020304" pitchFamily="18" charset="0"/>
            </a:endParaRPr>
          </a:p>
          <a:p>
            <a:r>
              <a:rPr lang="et-EE" sz="2000" dirty="0" smtClean="0">
                <a:latin typeface="Swedbank Sans Medium" panose="02020603050405020304" pitchFamily="18" charset="0"/>
              </a:rPr>
              <a:t>Muud erasektori investeeringud jäävad tugevaks</a:t>
            </a:r>
          </a:p>
          <a:p>
            <a:endParaRPr lang="et-EE" sz="2000" dirty="0" smtClean="0">
              <a:latin typeface="Swedbank Sans Bold" panose="02020803050405020304" pitchFamily="18" charset="0"/>
            </a:endParaRPr>
          </a:p>
          <a:p>
            <a:r>
              <a:rPr lang="et-EE" sz="2000" dirty="0" smtClean="0">
                <a:latin typeface="Swedbank Sans Bold" panose="02020803050405020304" pitchFamily="18" charset="0"/>
              </a:rPr>
              <a:t>Norras</a:t>
            </a:r>
            <a:r>
              <a:rPr lang="et-EE" sz="2000" dirty="0" smtClean="0">
                <a:latin typeface="Swedbank Sans Medium" panose="02020603050405020304" pitchFamily="18" charset="0"/>
              </a:rPr>
              <a:t> ergutab naftahindade tõus nafta- ja gaasitootmist ning investeeringuid</a:t>
            </a:r>
          </a:p>
          <a:p>
            <a:r>
              <a:rPr lang="et-EE" sz="2000" dirty="0" smtClean="0">
                <a:latin typeface="Swedbank Sans Bold" panose="02020803050405020304" pitchFamily="18" charset="0"/>
              </a:rPr>
              <a:t>Rootsis</a:t>
            </a:r>
            <a:r>
              <a:rPr lang="et-EE" sz="2000" dirty="0" smtClean="0">
                <a:latin typeface="Swedbank Sans Medium" panose="02020603050405020304" pitchFamily="18" charset="0"/>
              </a:rPr>
              <a:t> nõudlus investeerimiskaupade ja tootmissisendite järele suur</a:t>
            </a:r>
          </a:p>
          <a:p>
            <a:r>
              <a:rPr lang="et-EE" sz="2000" dirty="0" smtClean="0">
                <a:latin typeface="Swedbank Sans Bold" panose="02020803050405020304" pitchFamily="18" charset="0"/>
              </a:rPr>
              <a:t>Soome</a:t>
            </a:r>
            <a:r>
              <a:rPr lang="et-EE" sz="2000" dirty="0" smtClean="0">
                <a:latin typeface="Swedbank Sans Medium" panose="02020603050405020304" pitchFamily="18" charset="0"/>
              </a:rPr>
              <a:t> riik investeeringuid oluliselt ei kasvata</a:t>
            </a:r>
            <a:endParaRPr lang="en-GB" sz="2000" dirty="0">
              <a:latin typeface="Swedbank Sans Medium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4</a:t>
            </a:fld>
            <a:endParaRPr lang="en-GB" dirty="0"/>
          </a:p>
        </p:txBody>
      </p:sp>
      <p:graphicFrame>
        <p:nvGraphicFramePr>
          <p:cNvPr id="8" name="Content Placeholder 7" descr="&lt;?xml version=&quot;1.0&quot; encoding=&quot;utf-16&quot;?&gt;&#10;&lt;ChartInfo xmlns:xsi=&quot;http://www.w3.org/2001/XMLSchema-instance&quot; xmlns:xsd=&quot;http://www.w3.org/2001/XMLSchema&quot;&gt;&#10;  &lt;SubtitleFontSize&gt;-1&lt;/SubtitleFontSize&gt;&#10;  &lt;FunctionHistory&gt;&#10;    &lt;Item&gt;&#10;      &lt;Key&gt;&#10;        &lt;int&gt;0&lt;/int&gt;&#10;      &lt;/Key&gt;&#10;      &lt;Value&gt;&#10;        &lt;Cmd case=&quot;chart_title_pos&quot; val=&quot;plot,center&quot; IsRe=&quot;1&quot; /&gt;&#10;      &lt;/Value&gt;&#10;    &lt;/Item&gt;&#10;  &lt;/FunctionHistory&gt;&#10;  &lt;TypeSet&gt;false&lt;/TypeSet&gt;&#10;  &lt;ChartType&gt;0&lt;/ChartType&gt;&#10;&lt;/ChartInfo&gt;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31912549"/>
              </p:ext>
            </p:extLst>
          </p:nvPr>
        </p:nvGraphicFramePr>
        <p:xfrm>
          <a:off x="784225" y="1542197"/>
          <a:ext cx="6135190" cy="4396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96287" y="6041016"/>
            <a:ext cx="272991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1000" dirty="0" smtClean="0"/>
              <a:t>Allikas: Euroopa Komisjon, Swedbank </a:t>
            </a:r>
            <a:r>
              <a:rPr lang="et-EE" sz="1000" dirty="0" err="1" smtClean="0"/>
              <a:t>Research</a:t>
            </a:r>
            <a:endParaRPr lang="en-GB" sz="1000" dirty="0" err="1"/>
          </a:p>
        </p:txBody>
      </p:sp>
    </p:spTree>
    <p:extLst>
      <p:ext uri="{BB962C8B-B14F-4D97-AF65-F5344CB8AC3E}">
        <p14:creationId xmlns:p14="http://schemas.microsoft.com/office/powerpoint/2010/main" val="245005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  <a:t>Tööjõupuudus vaevab üha rohkem ka Põhjamaid</a:t>
            </a:r>
            <a:endParaRPr lang="en-GB" sz="3200" dirty="0">
              <a:solidFill>
                <a:schemeClr val="accent1"/>
              </a:solidFill>
              <a:latin typeface="Swedbank Sans Bold" panose="020208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5</a:t>
            </a:fld>
            <a:endParaRPr lang="en-GB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487109"/>
              </p:ext>
            </p:extLst>
          </p:nvPr>
        </p:nvGraphicFramePr>
        <p:xfrm>
          <a:off x="6277970" y="1392071"/>
          <a:ext cx="5158854" cy="4572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Macrobond document" r:id="rId4" imgW="6083702" imgH="5980963" progId="Mbnd.mbnd">
                  <p:embed/>
                </p:oleObj>
              </mc:Choice>
              <mc:Fallback>
                <p:oleObj name="Macrobond document" r:id="rId4" imgW="6083702" imgH="5980963" progId="Mbnd.mbnd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77970" y="1392071"/>
                        <a:ext cx="5158854" cy="4572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961624"/>
              </p:ext>
            </p:extLst>
          </p:nvPr>
        </p:nvGraphicFramePr>
        <p:xfrm>
          <a:off x="775173" y="1802926"/>
          <a:ext cx="5188899" cy="4174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Macrobond document" r:id="rId6" imgW="6083702" imgH="5980963" progId="Mbnd.mbnd">
                  <p:embed/>
                </p:oleObj>
              </mc:Choice>
              <mc:Fallback>
                <p:oleObj name="Macrobond document" r:id="rId6" imgW="6083702" imgH="5980963" progId="Mbnd.mbnd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5173" y="1802926"/>
                        <a:ext cx="5188899" cy="4174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2530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24" y="481665"/>
            <a:ext cx="10543417" cy="1052240"/>
          </a:xfrm>
        </p:spPr>
        <p:txBody>
          <a:bodyPr/>
          <a:lstStyle/>
          <a:p>
            <a:r>
              <a:rPr lang="et-EE" sz="32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  <a:t>Tööjõupuudus, samas kui nõudlus on tugev ja ettevõtete käibed kasvavad, kiirendab palgakasvu </a:t>
            </a:r>
            <a:endParaRPr lang="en-GB" sz="3200" dirty="0">
              <a:solidFill>
                <a:schemeClr val="accent1"/>
              </a:solidFill>
              <a:latin typeface="Swedbank Sans Bold" panose="020208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14351" y="2200442"/>
            <a:ext cx="3663667" cy="3381491"/>
          </a:xfrm>
        </p:spPr>
        <p:txBody>
          <a:bodyPr/>
          <a:lstStyle/>
          <a:p>
            <a:endParaRPr lang="et-EE" sz="2000" dirty="0" smtClean="0">
              <a:solidFill>
                <a:schemeClr val="accent1"/>
              </a:solidFill>
              <a:latin typeface="Swedbank Sans Medium" panose="02020603050405020304" pitchFamily="18" charset="0"/>
            </a:endParaRPr>
          </a:p>
          <a:p>
            <a:endParaRPr lang="et-EE" sz="2000" dirty="0">
              <a:solidFill>
                <a:schemeClr val="accent1"/>
              </a:solidFill>
              <a:latin typeface="Swedbank Sans Medium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6</a:t>
            </a:fld>
            <a:endParaRPr lang="en-GB" dirty="0"/>
          </a:p>
        </p:txBody>
      </p:sp>
      <p:graphicFrame>
        <p:nvGraphicFramePr>
          <p:cNvPr id="8" name="Content Placeholder 7" descr="&lt;?xml version=&quot;1.0&quot; encoding=&quot;utf-16&quot;?&gt;&#10;&lt;ChartInfo xmlns:xsi=&quot;http://www.w3.org/2001/XMLSchema-instance&quot; xmlns:xsd=&quot;http://www.w3.org/2001/XMLSchema&quot;&gt;&#10;  &lt;SubtitleFontSize&gt;-1&lt;/SubtitleFontSize&gt;&#10;  &lt;FunctionHistory&gt;&#10;    &lt;Item&gt;&#10;      &lt;Key&gt;&#10;        &lt;int&gt;0&lt;/int&gt;&#10;      &lt;/Key&gt;&#10;      &lt;Value&gt;&#10;        &lt;Cmd case=&quot;chart_title_pos&quot; val=&quot;plot,center&quot; IsRe=&quot;1&quot; /&gt;&#10;      &lt;/Value&gt;&#10;    &lt;/Item&gt;&#10;    &lt;Item&gt;&#10;      &lt;Key&gt;&#10;        &lt;int&gt;1&lt;/int&gt;&#10;      &lt;/Key&gt;&#10;      &lt;Value&gt;&#10;        &lt;Cmd case=&quot;legend_pos&quot; val=&quot;bottom,chart,center&quot; IsRe=&quot;1&quot; /&gt;&#10;      &lt;/Value&gt;&#10;    &lt;/Item&gt;&#10;  &lt;/FunctionHistory&gt;&#10;  &lt;TypeSet&gt;false&lt;/TypeSet&gt;&#10;  &lt;ChartType&gt;0&lt;/ChartType&gt;&#10;&lt;/ChartInfo&gt;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45925214"/>
              </p:ext>
            </p:extLst>
          </p:nvPr>
        </p:nvGraphicFramePr>
        <p:xfrm>
          <a:off x="1166362" y="1542196"/>
          <a:ext cx="8073172" cy="4503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675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  <a:t>Eratarbimise kasv jääb lähiajal mõõdukaks</a:t>
            </a:r>
            <a:endParaRPr lang="en-GB" sz="3200" dirty="0">
              <a:solidFill>
                <a:schemeClr val="accent1"/>
              </a:solidFill>
              <a:latin typeface="Swedbank Sans Bold" panose="020208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4132" y="1173707"/>
            <a:ext cx="4790363" cy="494425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t-EE" sz="2000" dirty="0">
                <a:solidFill>
                  <a:schemeClr val="tx2"/>
                </a:solidFill>
                <a:latin typeface="Swedbank Sans Medium" panose="02020603050405020304" pitchFamily="18" charset="0"/>
              </a:rPr>
              <a:t>Senine </a:t>
            </a:r>
            <a:r>
              <a:rPr lang="et-EE" sz="2000" dirty="0">
                <a:solidFill>
                  <a:schemeClr val="tx2"/>
                </a:solidFill>
                <a:latin typeface="Swedbank Sans Bold" panose="02020803050405020304" pitchFamily="18" charset="0"/>
              </a:rPr>
              <a:t>aeglane hinnakasv ja madalad intressimäärad </a:t>
            </a:r>
            <a:r>
              <a:rPr lang="et-EE" sz="2000" dirty="0">
                <a:solidFill>
                  <a:schemeClr val="tx2"/>
                </a:solidFill>
                <a:latin typeface="Swedbank Sans Medium" panose="02020603050405020304" pitchFamily="18" charset="0"/>
              </a:rPr>
              <a:t>on tarbimist ergutanud</a:t>
            </a:r>
          </a:p>
          <a:p>
            <a:pPr lvl="1"/>
            <a:r>
              <a:rPr lang="et-EE" dirty="0" smtClean="0">
                <a:solidFill>
                  <a:schemeClr val="tx2"/>
                </a:solidFill>
                <a:latin typeface="Swedbank Sans Bold" panose="02020803050405020304" pitchFamily="18" charset="0"/>
              </a:rPr>
              <a:t>Hinnakasv kiireneb</a:t>
            </a:r>
            <a:r>
              <a:rPr lang="et-EE" dirty="0" smtClean="0">
                <a:solidFill>
                  <a:schemeClr val="tx2"/>
                </a:solidFill>
                <a:latin typeface="Swedbank Sans Medium" panose="02020603050405020304" pitchFamily="18" charset="0"/>
              </a:rPr>
              <a:t>, kuid inflatsiooni </a:t>
            </a:r>
            <a:r>
              <a:rPr lang="et-EE" dirty="0">
                <a:solidFill>
                  <a:schemeClr val="tx2"/>
                </a:solidFill>
                <a:latin typeface="Swedbank Sans Medium" panose="02020603050405020304" pitchFamily="18" charset="0"/>
              </a:rPr>
              <a:t>hüppelist kasvu lähiajal oodata ei ole</a:t>
            </a:r>
            <a:endParaRPr lang="en-GB" dirty="0">
              <a:solidFill>
                <a:schemeClr val="tx2"/>
              </a:solidFill>
              <a:latin typeface="Swedbank Sans Medium" panose="02020603050405020304" pitchFamily="18" charset="0"/>
            </a:endParaRPr>
          </a:p>
          <a:p>
            <a:endParaRPr lang="et-EE" sz="2000" dirty="0" smtClean="0">
              <a:latin typeface="Swedbank Sans Bold" panose="02020803050405020304" pitchFamily="18" charset="0"/>
            </a:endParaRPr>
          </a:p>
          <a:p>
            <a:r>
              <a:rPr lang="et-EE" sz="2000" dirty="0" smtClean="0">
                <a:latin typeface="Swedbank Sans Bold" panose="02020803050405020304" pitchFamily="18" charset="0"/>
              </a:rPr>
              <a:t>Norras </a:t>
            </a:r>
            <a:r>
              <a:rPr lang="et-EE" sz="2000" dirty="0">
                <a:latin typeface="Swedbank Sans Bold" panose="02020803050405020304" pitchFamily="18" charset="0"/>
              </a:rPr>
              <a:t>ja Rootsis </a:t>
            </a:r>
            <a:r>
              <a:rPr lang="et-EE" sz="2000" dirty="0">
                <a:latin typeface="Swedbank Sans Medium" panose="02020603050405020304" pitchFamily="18" charset="0"/>
              </a:rPr>
              <a:t>võivad intressi-määrade ja hinnatõus pidurdada eratarbimise ja eluasemeinvesteeringute kasvu</a:t>
            </a:r>
          </a:p>
          <a:p>
            <a:endParaRPr lang="et-EE" sz="2000" dirty="0" smtClean="0">
              <a:latin typeface="Swedbank Sans Bold" panose="02020803050405020304" pitchFamily="18" charset="0"/>
            </a:endParaRPr>
          </a:p>
          <a:p>
            <a:r>
              <a:rPr lang="et-EE" sz="2000" dirty="0" smtClean="0">
                <a:latin typeface="Swedbank Sans Bold" panose="02020803050405020304" pitchFamily="18" charset="0"/>
              </a:rPr>
              <a:t>Soome </a:t>
            </a:r>
            <a:r>
              <a:rPr lang="et-EE" sz="2000" dirty="0" smtClean="0">
                <a:latin typeface="Swedbank Sans Medium" panose="02020603050405020304" pitchFamily="18" charset="0"/>
              </a:rPr>
              <a:t>tarbijate kindlustunne on väga tugev ja olukord tööturul paraneb</a:t>
            </a:r>
          </a:p>
          <a:p>
            <a:r>
              <a:rPr lang="et-EE" sz="2000" dirty="0" smtClean="0">
                <a:latin typeface="Swedbank Sans Bold" panose="02020803050405020304" pitchFamily="18" charset="0"/>
              </a:rPr>
              <a:t>Taani </a:t>
            </a:r>
            <a:r>
              <a:rPr lang="et-EE" sz="2000" dirty="0">
                <a:latin typeface="Swedbank Sans Medium" panose="02020603050405020304" pitchFamily="18" charset="0"/>
              </a:rPr>
              <a:t>majapidamiste säästud </a:t>
            </a:r>
            <a:r>
              <a:rPr lang="et-EE" sz="2000" dirty="0" smtClean="0">
                <a:latin typeface="Swedbank Sans Medium" panose="02020603050405020304" pitchFamily="18" charset="0"/>
              </a:rPr>
              <a:t>on suured ja tööhõive kasv</a:t>
            </a:r>
            <a:endParaRPr lang="et-EE" sz="2000" dirty="0">
              <a:latin typeface="Swedbank Sans Medium" panose="02020603050405020304" pitchFamily="18" charset="0"/>
            </a:endParaRPr>
          </a:p>
          <a:p>
            <a:endParaRPr lang="en-GB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45543" y="6365053"/>
            <a:ext cx="477736" cy="242418"/>
          </a:xfrm>
        </p:spPr>
        <p:txBody>
          <a:bodyPr/>
          <a:lstStyle/>
          <a:p>
            <a:fld id="{24C8C45C-947F-4981-8B3F-4F32E973C901}" type="slidenum">
              <a:rPr lang="en-GB" smtClean="0"/>
              <a:t>7</a:t>
            </a:fld>
            <a:endParaRPr lang="en-GB" dirty="0"/>
          </a:p>
        </p:txBody>
      </p:sp>
      <p:graphicFrame>
        <p:nvGraphicFramePr>
          <p:cNvPr id="10" name="Content Placeholder 9" descr="&lt;?xml version=&quot;1.0&quot; encoding=&quot;utf-16&quot;?&gt;&#10;&lt;ChartInfo xmlns:xsi=&quot;http://www.w3.org/2001/XMLSchema-instance&quot; xmlns:xsd=&quot;http://www.w3.org/2001/XMLSchema&quot;&gt;&#10;  &lt;SubtitleFontSize&gt;-1&lt;/SubtitleFontSize&gt;&#10;  &lt;FunctionHistory&gt;&#10;    &lt;Item&gt;&#10;      &lt;Key&gt;&#10;        &lt;int&gt;0&lt;/int&gt;&#10;      &lt;/Key&gt;&#10;      &lt;Value&gt;&#10;        &lt;Cmd case=&quot;chart_title_pos&quot; val=&quot;plot,center&quot; IsRe=&quot;1&quot; /&gt;&#10;      &lt;/Value&gt;&#10;    &lt;/Item&gt;&#10;  &lt;/FunctionHistory&gt;&#10;  &lt;TypeSet&gt;false&lt;/TypeSet&gt;&#10;  &lt;ChartType&gt;0&lt;/ChartType&gt;&#10;&lt;/ChartInfo&gt;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80857246"/>
              </p:ext>
            </p:extLst>
          </p:nvPr>
        </p:nvGraphicFramePr>
        <p:xfrm>
          <a:off x="617663" y="1599940"/>
          <a:ext cx="6217076" cy="417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96287" y="6041016"/>
            <a:ext cx="272991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1000" dirty="0" smtClean="0"/>
              <a:t>Allikas: Euroopa Komisjon, Swedbank </a:t>
            </a:r>
            <a:r>
              <a:rPr lang="et-EE" sz="1000" dirty="0" err="1" smtClean="0"/>
              <a:t>Research</a:t>
            </a:r>
            <a:endParaRPr lang="en-GB" sz="1000" dirty="0" err="1"/>
          </a:p>
        </p:txBody>
      </p:sp>
    </p:spTree>
    <p:extLst>
      <p:ext uri="{BB962C8B-B14F-4D97-AF65-F5344CB8AC3E}">
        <p14:creationId xmlns:p14="http://schemas.microsoft.com/office/powerpoint/2010/main" val="219785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  <a:t>Intressimäärad hakkavad tasapisi tõusma</a:t>
            </a:r>
            <a:endParaRPr lang="en-GB" sz="3200" dirty="0">
              <a:solidFill>
                <a:schemeClr val="accent1"/>
              </a:solidFill>
              <a:latin typeface="Swedbank Sans Bold" panose="020208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8</a:t>
            </a:fld>
            <a:endParaRPr lang="en-GB" dirty="0"/>
          </a:p>
        </p:txBody>
      </p:sp>
      <p:graphicFrame>
        <p:nvGraphicFramePr>
          <p:cNvPr id="8" name="Content Placeholder 7" descr="&lt;?xml version=&quot;1.0&quot; encoding=&quot;utf-16&quot;?&gt;&#10;&lt;ChartInfo xmlns:xsi=&quot;http://www.w3.org/2001/XMLSchema-instance&quot; xmlns:xsd=&quot;http://www.w3.org/2001/XMLSchema&quot;&gt;&#10;  &lt;SubtitleFontSize&gt;-1&lt;/SubtitleFontSize&gt;&#10;  &lt;FunctionHistory&gt;&#10;    &lt;Item&gt;&#10;      &lt;Key&gt;&#10;        &lt;int&gt;0&lt;/int&gt;&#10;      &lt;/Key&gt;&#10;      &lt;Value&gt;&#10;        &lt;Cmd case=&quot;chart_title_pos&quot; val=&quot;plot,center&quot; IsRe=&quot;1&quot; /&gt;&#10;      &lt;/Value&gt;&#10;    &lt;/Item&gt;&#10;  &lt;/FunctionHistory&gt;&#10;  &lt;TypeSet&gt;false&lt;/TypeSet&gt;&#10;  &lt;ChartType&gt;0&lt;/ChartType&gt;&#10;&lt;/ChartInfo&gt;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20596563"/>
              </p:ext>
            </p:extLst>
          </p:nvPr>
        </p:nvGraphicFramePr>
        <p:xfrm>
          <a:off x="784224" y="1487607"/>
          <a:ext cx="6749340" cy="4451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1"/>
          <p:cNvSpPr txBox="1"/>
          <p:nvPr/>
        </p:nvSpPr>
        <p:spPr>
          <a:xfrm>
            <a:off x="946043" y="5976484"/>
            <a:ext cx="828368" cy="30954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t-EE" sz="1100" dirty="0">
                <a:latin typeface="Swedbank Sans Regular" panose="02020503050405020304" pitchFamily="18" charset="0"/>
              </a:rPr>
              <a:t>Allikas: Swedbank </a:t>
            </a:r>
            <a:r>
              <a:rPr lang="et-EE" sz="1100" dirty="0" err="1">
                <a:latin typeface="Swedbank Sans Regular" panose="02020503050405020304" pitchFamily="18" charset="0"/>
              </a:rPr>
              <a:t>Research</a:t>
            </a:r>
            <a:r>
              <a:rPr lang="et-EE" sz="1100" dirty="0">
                <a:latin typeface="Swedbank Sans Regular" panose="02020503050405020304" pitchFamily="18" charset="0"/>
              </a:rPr>
              <a:t> prognoos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874756" y="2497542"/>
            <a:ext cx="3980219" cy="2470244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t-EE" sz="2000" dirty="0" smtClean="0">
                <a:latin typeface="Swedbank Sans Medium" panose="02020603050405020304" pitchFamily="18" charset="0"/>
              </a:rPr>
              <a:t>… kuid jäävad lähiajal piisavalt madalaks, et investeeringuid soodustada</a:t>
            </a:r>
          </a:p>
          <a:p>
            <a:endParaRPr lang="et-EE" sz="2000" dirty="0">
              <a:latin typeface="Swedbank Sans Medium" panose="02020603050405020304" pitchFamily="18" charset="0"/>
            </a:endParaRPr>
          </a:p>
          <a:p>
            <a:r>
              <a:rPr lang="et-EE" sz="2000" dirty="0" smtClean="0">
                <a:latin typeface="Swedbank Sans Medium" panose="02020603050405020304" pitchFamily="18" charset="0"/>
              </a:rPr>
              <a:t>Intressimäärade tõus muudab valuutad tugevamaks</a:t>
            </a:r>
          </a:p>
          <a:p>
            <a:endParaRPr lang="et-EE" sz="2000" dirty="0">
              <a:latin typeface="Swedbank Sans Medium" panose="02020603050405020304" pitchFamily="18" charset="0"/>
            </a:endParaRPr>
          </a:p>
          <a:p>
            <a:endParaRPr lang="en-GB" sz="2000" dirty="0">
              <a:latin typeface="Swedbank Sans Medium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9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25" y="481665"/>
            <a:ext cx="9180574" cy="883111"/>
          </a:xfrm>
        </p:spPr>
        <p:txBody>
          <a:bodyPr/>
          <a:lstStyle/>
          <a:p>
            <a:r>
              <a:rPr lang="et-EE" sz="3200" dirty="0" smtClean="0">
                <a:solidFill>
                  <a:schemeClr val="accent1"/>
                </a:solidFill>
                <a:latin typeface="Swedbank Sans Bold" panose="02020803050405020304" pitchFamily="18" charset="0"/>
              </a:rPr>
              <a:t>EUR, SEK ja NOK peaksid tugevnema</a:t>
            </a:r>
            <a:endParaRPr lang="en-GB" sz="3200" dirty="0">
              <a:solidFill>
                <a:schemeClr val="accent1"/>
              </a:solidFill>
              <a:latin typeface="Swedbank Sans Bold" panose="020208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4882" y="2333768"/>
            <a:ext cx="3780431" cy="285238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t-EE" sz="2000" dirty="0" smtClean="0">
                <a:latin typeface="Swedbank Sans Medium" panose="02020603050405020304" pitchFamily="18" charset="0"/>
              </a:rPr>
              <a:t>Praegused nõrgad SEK ja NOK soodustavad koos tugeva välisnõudlusega eksporti</a:t>
            </a:r>
          </a:p>
          <a:p>
            <a:endParaRPr lang="et-EE" sz="2000" dirty="0">
              <a:latin typeface="Swedbank Sans Medium" panose="02020603050405020304" pitchFamily="18" charset="0"/>
            </a:endParaRPr>
          </a:p>
          <a:p>
            <a:r>
              <a:rPr lang="et-EE" sz="2000" dirty="0" smtClean="0">
                <a:latin typeface="Swedbank Sans Medium" panose="02020603050405020304" pitchFamily="18" charset="0"/>
              </a:rPr>
              <a:t>Soomes toetab eksporti välisnõudlusele lisaks ka paranenud hinnapõhine konkurentsivõime</a:t>
            </a:r>
            <a:endParaRPr lang="en-GB" sz="2000" dirty="0">
              <a:latin typeface="Swedbank Sans Medium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9</a:t>
            </a:fld>
            <a:endParaRPr lang="en-GB" dirty="0"/>
          </a:p>
        </p:txBody>
      </p:sp>
      <p:graphicFrame>
        <p:nvGraphicFramePr>
          <p:cNvPr id="8" name="Content Placeholder 10" descr="&lt;?xml version=&quot;1.0&quot; encoding=&quot;utf-16&quot;?&gt;&#10;&lt;ChartInfo xmlns:xsi=&quot;http://www.w3.org/2001/XMLSchema-instance&quot; xmlns:xsd=&quot;http://www.w3.org/2001/XMLSchema&quot;&gt;&#10;  &lt;SubtitleFontSize&gt;-1&lt;/SubtitleFontSize&gt;&#10;  &lt;FunctionHistory&gt;&#10;    &lt;Item&gt;&#10;      &lt;Key&gt;&#10;        &lt;int&gt;0&lt;/int&gt;&#10;      &lt;/Key&gt;&#10;      &lt;Value&gt;&#10;        &lt;Cmd case=&quot;chart_title_pos&quot; val=&quot;plot,center&quot; IsRe=&quot;1&quot; /&gt;&#10;      &lt;/Value&gt;&#10;    &lt;/Item&gt;&#10;  &lt;/FunctionHistory&gt;&#10;  &lt;TypeSet&gt;false&lt;/TypeSet&gt;&#10;  &lt;ChartType&gt;0&lt;/ChartType&gt;&#10;&lt;/ChartInfo&gt;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33131065"/>
              </p:ext>
            </p:extLst>
          </p:nvPr>
        </p:nvGraphicFramePr>
        <p:xfrm>
          <a:off x="770576" y="1542198"/>
          <a:ext cx="6981352" cy="4410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424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d_2170879">
  <a:themeElements>
    <a:clrScheme name="Swedbank">
      <a:dk1>
        <a:srgbClr val="512B2B"/>
      </a:dk1>
      <a:lt1>
        <a:sysClr val="window" lastClr="FFFFFF"/>
      </a:lt1>
      <a:dk2>
        <a:srgbClr val="000000"/>
      </a:dk2>
      <a:lt2>
        <a:srgbClr val="FFFFFF"/>
      </a:lt2>
      <a:accent1>
        <a:srgbClr val="EE7023"/>
      </a:accent1>
      <a:accent2>
        <a:srgbClr val="FDC129"/>
      </a:accent2>
      <a:accent3>
        <a:srgbClr val="1D9AA6"/>
      </a:accent3>
      <a:accent4>
        <a:srgbClr val="71CDBF"/>
      </a:accent4>
      <a:accent5>
        <a:srgbClr val="725549"/>
      </a:accent5>
      <a:accent6>
        <a:srgbClr val="A39B8E"/>
      </a:accent6>
      <a:hlink>
        <a:srgbClr val="EE7023"/>
      </a:hlink>
      <a:folHlink>
        <a:srgbClr val="FDC129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spcBef>
            <a:spcPts val="600"/>
          </a:spcBef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spcBef>
            <a:spcPts val="600"/>
          </a:spcBef>
          <a:defRPr sz="20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Swedbank Interim 16-9.potx" id="{5789CDBA-1C5F-48E2-9E2F-51C6955CB605}" vid="{CF52770E-E0D7-4E22-B673-6AE9A98BF500}"/>
    </a:ext>
  </a:extLst>
</a:theme>
</file>

<file path=ppt/theme/theme2.xml><?xml version="1.0" encoding="utf-8"?>
<a:theme xmlns:a="http://schemas.openxmlformats.org/drawingml/2006/main" name="Office-tema">
  <a:themeElements>
    <a:clrScheme name="Swedbank">
      <a:dk1>
        <a:srgbClr val="512B2B"/>
      </a:dk1>
      <a:lt1>
        <a:sysClr val="window" lastClr="FFFFFF"/>
      </a:lt1>
      <a:dk2>
        <a:srgbClr val="000000"/>
      </a:dk2>
      <a:lt2>
        <a:srgbClr val="FFFFFF"/>
      </a:lt2>
      <a:accent1>
        <a:srgbClr val="F35B1C"/>
      </a:accent1>
      <a:accent2>
        <a:srgbClr val="FFCC00"/>
      </a:accent2>
      <a:accent3>
        <a:srgbClr val="503450"/>
      </a:accent3>
      <a:accent4>
        <a:srgbClr val="FF9900"/>
      </a:accent4>
      <a:accent5>
        <a:srgbClr val="707070"/>
      </a:accent5>
      <a:accent6>
        <a:srgbClr val="60B030"/>
      </a:accent6>
      <a:hlink>
        <a:srgbClr val="F35B1C"/>
      </a:hlink>
      <a:folHlink>
        <a:srgbClr val="FFCC00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wedbank">
      <a:dk1>
        <a:srgbClr val="512B2B"/>
      </a:dk1>
      <a:lt1>
        <a:sysClr val="window" lastClr="FFFFFF"/>
      </a:lt1>
      <a:dk2>
        <a:srgbClr val="000000"/>
      </a:dk2>
      <a:lt2>
        <a:srgbClr val="FFFFFF"/>
      </a:lt2>
      <a:accent1>
        <a:srgbClr val="F35B1C"/>
      </a:accent1>
      <a:accent2>
        <a:srgbClr val="FFCC00"/>
      </a:accent2>
      <a:accent3>
        <a:srgbClr val="503450"/>
      </a:accent3>
      <a:accent4>
        <a:srgbClr val="FF9900"/>
      </a:accent4>
      <a:accent5>
        <a:srgbClr val="707070"/>
      </a:accent5>
      <a:accent6>
        <a:srgbClr val="60B030"/>
      </a:accent6>
      <a:hlink>
        <a:srgbClr val="F35B1C"/>
      </a:hlink>
      <a:folHlink>
        <a:srgbClr val="FFCC00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cid_2170879</Template>
  <TotalTime>1270</TotalTime>
  <Words>387</Words>
  <Application>Microsoft Office PowerPoint</Application>
  <PresentationFormat>Custom</PresentationFormat>
  <Paragraphs>100</Paragraphs>
  <Slides>13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cid_2170879</vt:lpstr>
      <vt:lpstr>Macrobond document</vt:lpstr>
      <vt:lpstr>Põhjamaade majandus praegu ja selle lähiaja väljavaade</vt:lpstr>
      <vt:lpstr>Põhjamaade majanduste üldine kindlustunne on tugev </vt:lpstr>
      <vt:lpstr>Soomes ja Rootsis on tööstustoodangul korralik kasv Ehitusmahtude kasv aeglustub </vt:lpstr>
      <vt:lpstr>Investeeringute kasvu aeglustumise taga elamuehitus</vt:lpstr>
      <vt:lpstr>Tööjõupuudus vaevab üha rohkem ka Põhjamaid</vt:lpstr>
      <vt:lpstr>Tööjõupuudus, samas kui nõudlus on tugev ja ettevõtete käibed kasvavad, kiirendab palgakasvu </vt:lpstr>
      <vt:lpstr>Eratarbimise kasv jääb lähiajal mõõdukaks</vt:lpstr>
      <vt:lpstr>Intressimäärad hakkavad tasapisi tõusma</vt:lpstr>
      <vt:lpstr>EUR, SEK ja NOK peaksid tugevnema</vt:lpstr>
      <vt:lpstr>Eesti ekspordivõimalused Põhjamaadesse on veel head, kuid välisnõudluse kasv on nõrgenemas kasv, %</vt:lpstr>
      <vt:lpstr>Eesti kaotab oma hinnapõhist konkurentsivõimet Põhjamaade suhtes Soome on oma hinnapõhist konkurentsivõimet oluliselt parandanud</vt:lpstr>
      <vt:lpstr>… samas, oleme me oma kaupade ekspordi turuosa Põhjamaades suurendanud, % Rootsi, Soome ja Norra on Eesti eksportijate jaoks 3 olulisimat uut sihtriiki</vt:lpstr>
      <vt:lpstr>Tänan tähelepanu eest!</vt:lpstr>
    </vt:vector>
  </TitlesOfParts>
  <Company>Swedbank AB (publ)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Tõnu Mertsina</dc:creator>
  <cp:lastModifiedBy>Maare Uus</cp:lastModifiedBy>
  <cp:revision>87</cp:revision>
  <cp:lastPrinted>2018-05-14T08:56:39Z</cp:lastPrinted>
  <dcterms:created xsi:type="dcterms:W3CDTF">2016-12-06T11:31:12Z</dcterms:created>
  <dcterms:modified xsi:type="dcterms:W3CDTF">2018-05-18T12:53:52Z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</Properties>
</file>